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8" r:id="rId8"/>
    <p:sldId id="261" r:id="rId9"/>
    <p:sldId id="262" r:id="rId10"/>
    <p:sldId id="263" r:id="rId11"/>
    <p:sldId id="267" r:id="rId1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FBA4CFC-D7BB-48D7-891A-A88E67D0682C}" type="datetimeFigureOut">
              <a:rPr lang="vi-VN" smtClean="0"/>
              <a:t>08/10/2021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3203703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FBA4CFC-D7BB-48D7-891A-A88E67D0682C}" type="datetimeFigureOut">
              <a:rPr lang="vi-VN" smtClean="0"/>
              <a:t>08/10/2021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1770595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FBA4CFC-D7BB-48D7-891A-A88E67D0682C}" type="datetimeFigureOut">
              <a:rPr lang="vi-VN" smtClean="0"/>
              <a:t>08/10/2021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69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FBA4CFC-D7BB-48D7-891A-A88E67D0682C}" type="datetimeFigureOut">
              <a:rPr lang="vi-VN" smtClean="0"/>
              <a:t>08/10/2021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3106903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BA4CFC-D7BB-48D7-891A-A88E67D0682C}" type="datetimeFigureOut">
              <a:rPr lang="vi-VN" smtClean="0"/>
              <a:t>08/10/2021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2415286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FBA4CFC-D7BB-48D7-891A-A88E67D0682C}" type="datetimeFigureOut">
              <a:rPr lang="vi-VN" smtClean="0"/>
              <a:t>08/10/2021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960277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FBA4CFC-D7BB-48D7-891A-A88E67D0682C}" type="datetimeFigureOut">
              <a:rPr lang="vi-VN" smtClean="0"/>
              <a:t>08/10/2021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388336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FBA4CFC-D7BB-48D7-891A-A88E67D0682C}" type="datetimeFigureOut">
              <a:rPr lang="vi-VN" smtClean="0"/>
              <a:t>08/10/2021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3097280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BA4CFC-D7BB-48D7-891A-A88E67D0682C}" type="datetimeFigureOut">
              <a:rPr lang="vi-VN" smtClean="0"/>
              <a:t>08/10/2021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360682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BA4CFC-D7BB-48D7-891A-A88E67D0682C}" type="datetimeFigureOut">
              <a:rPr lang="vi-VN" smtClean="0"/>
              <a:t>08/10/2021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968752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BA4CFC-D7BB-48D7-891A-A88E67D0682C}" type="datetimeFigureOut">
              <a:rPr lang="vi-VN" smtClean="0"/>
              <a:t>08/10/2021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032ABDC-DAF8-4316-96A4-D99DCAAC09CB}" type="slidenum">
              <a:rPr lang="vi-VN" smtClean="0"/>
              <a:t>‹#›</a:t>
            </a:fld>
            <a:endParaRPr lang="vi-VN"/>
          </a:p>
        </p:txBody>
      </p:sp>
    </p:spTree>
    <p:extLst>
      <p:ext uri="{BB962C8B-B14F-4D97-AF65-F5344CB8AC3E}">
        <p14:creationId xmlns:p14="http://schemas.microsoft.com/office/powerpoint/2010/main" val="417341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BA4CFC-D7BB-48D7-891A-A88E67D0682C}" type="datetimeFigureOut">
              <a:rPr lang="vi-VN" smtClean="0"/>
              <a:t>08/10/2021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2ABDC-DAF8-4316-96A4-D99DCAAC09CB}" type="slidenum">
              <a:rPr lang="vi-VN" smtClean="0"/>
              <a:t>‹#›</a:t>
            </a:fld>
            <a:endParaRPr lang="vi-VN"/>
          </a:p>
        </p:txBody>
      </p:sp>
    </p:spTree>
    <p:extLst>
      <p:ext uri="{BB962C8B-B14F-4D97-AF65-F5344CB8AC3E}">
        <p14:creationId xmlns:p14="http://schemas.microsoft.com/office/powerpoint/2010/main" val="3363340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wmf"/><Relationship Id="rId13" Type="http://schemas.openxmlformats.org/officeDocument/2006/relationships/oleObject" Target="../embeddings/oleObject6.bin"/><Relationship Id="rId3" Type="http://schemas.openxmlformats.org/officeDocument/2006/relationships/image" Target="../media/image3.gif"/><Relationship Id="rId7" Type="http://schemas.openxmlformats.org/officeDocument/2006/relationships/oleObject" Target="../embeddings/oleObject1.bin"/><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gif"/><Relationship Id="rId11" Type="http://schemas.openxmlformats.org/officeDocument/2006/relationships/oleObject" Target="../embeddings/oleObject4.bin"/><Relationship Id="rId5" Type="http://schemas.openxmlformats.org/officeDocument/2006/relationships/image" Target="../media/image5.png"/><Relationship Id="rId15" Type="http://schemas.openxmlformats.org/officeDocument/2006/relationships/image" Target="../media/image2.wmf"/><Relationship Id="rId10" Type="http://schemas.openxmlformats.org/officeDocument/2006/relationships/oleObject" Target="../embeddings/oleObject3.bin"/><Relationship Id="rId4" Type="http://schemas.openxmlformats.org/officeDocument/2006/relationships/image" Target="../media/image4.gif"/><Relationship Id="rId9" Type="http://schemas.openxmlformats.org/officeDocument/2006/relationships/oleObject" Target="../embeddings/oleObject2.bin"/><Relationship Id="rId14" Type="http://schemas.openxmlformats.org/officeDocument/2006/relationships/oleObject" Target="../embeddings/oleObject7.bin"/></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2"/>
          <p:cNvSpPr>
            <a:spLocks noChangeArrowheads="1"/>
          </p:cNvSpPr>
          <p:nvPr/>
        </p:nvSpPr>
        <p:spPr bwMode="auto">
          <a:xfrm>
            <a:off x="2590800" y="4943475"/>
            <a:ext cx="7010400" cy="1143000"/>
          </a:xfrm>
          <a:prstGeom prst="rect">
            <a:avLst/>
          </a:prstGeom>
          <a:noFill/>
          <a:ln w="9525">
            <a:noFill/>
            <a:miter lim="800000"/>
            <a:headEnd/>
            <a:tailEnd/>
          </a:ln>
        </p:spPr>
        <p:txBody>
          <a:bodyPr/>
          <a:lstStyle/>
          <a:p>
            <a:pPr marL="342900" indent="-342900" algn="ctr">
              <a:spcBef>
                <a:spcPct val="20000"/>
              </a:spcBef>
              <a:defRPr/>
            </a:pPr>
            <a:r>
              <a:rPr lang="en-US" sz="2800" b="1" dirty="0">
                <a:solidFill>
                  <a:schemeClr val="accent3"/>
                </a:solidFill>
                <a:latin typeface="Arial" charset="0"/>
              </a:rPr>
              <a:t>BÀI GIẢNG ĐIỆN TỬ </a:t>
            </a:r>
            <a:r>
              <a:rPr lang="en-US" sz="2800" b="1" dirty="0" smtClean="0">
                <a:solidFill>
                  <a:schemeClr val="accent3"/>
                </a:solidFill>
                <a:latin typeface="Arial" charset="0"/>
              </a:rPr>
              <a:t>KHTN 6</a:t>
            </a:r>
            <a:endParaRPr lang="en-US" sz="2800" b="1" dirty="0">
              <a:solidFill>
                <a:schemeClr val="accent3"/>
              </a:solidFill>
              <a:latin typeface="Arial" charset="0"/>
            </a:endParaRPr>
          </a:p>
          <a:p>
            <a:pPr marL="342900" indent="-342900" algn="ctr">
              <a:spcBef>
                <a:spcPct val="20000"/>
              </a:spcBef>
              <a:defRPr/>
            </a:pPr>
            <a:endParaRPr lang="en-US" sz="2800" b="1" dirty="0">
              <a:solidFill>
                <a:schemeClr val="accent3"/>
              </a:solidFill>
              <a:latin typeface="Arial" charset="0"/>
            </a:endParaRPr>
          </a:p>
        </p:txBody>
      </p:sp>
      <p:pic>
        <p:nvPicPr>
          <p:cNvPr id="3075" name="Picture 3" descr="ato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34001" y="2649538"/>
            <a:ext cx="1439863" cy="138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descr="bflowe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295436">
            <a:off x="9366251" y="131764"/>
            <a:ext cx="1039813"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descr="bflowe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4490485">
            <a:off x="1712913" y="268288"/>
            <a:ext cx="10668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9" descr="butterfly_and_flowers_ha"/>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5867400"/>
            <a:ext cx="12192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0" descr="butterfly_and_flowers_ha"/>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9448800" y="5867400"/>
            <a:ext cx="12192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11" descr="conchim"/>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9372600" y="4819650"/>
            <a:ext cx="10668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2" descr="conchim"/>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4972050"/>
            <a:ext cx="1143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Oval 13"/>
          <p:cNvSpPr>
            <a:spLocks noChangeArrowheads="1"/>
          </p:cNvSpPr>
          <p:nvPr/>
        </p:nvSpPr>
        <p:spPr bwMode="auto">
          <a:xfrm rot="1288042">
            <a:off x="5459413" y="1646238"/>
            <a:ext cx="838200" cy="3416300"/>
          </a:xfrm>
          <a:prstGeom prst="ellipse">
            <a:avLst/>
          </a:prstGeom>
          <a:noFill/>
          <a:ln w="9525">
            <a:solidFill>
              <a:srgbClr val="800000"/>
            </a:solidFill>
            <a:round/>
            <a:headEnd/>
            <a:tailEnd/>
          </a:ln>
          <a:scene3d>
            <a:camera prst="legacyPerspectiveTopRight"/>
            <a:lightRig rig="legacyFlat3" dir="b"/>
          </a:scene3d>
          <a:sp3d extrusionH="887400" prstMaterial="legacyMatte">
            <a:bevelT w="13500" h="13500" prst="angle"/>
            <a:bevelB w="13500" h="13500" prst="angle"/>
            <a:extrusionClr>
              <a:srgbClr val="800000"/>
            </a:extrusionClr>
            <a:contourClr>
              <a:srgbClr val="800000"/>
            </a:contourClr>
          </a:sp3d>
          <a:extLst>
            <a:ext uri="{909E8E84-426E-40DD-AFC4-6F175D3DCCD1}">
              <a14:hiddenFill xmlns:a14="http://schemas.microsoft.com/office/drawing/2010/main">
                <a:solidFill>
                  <a:srgbClr val="FFFFFF"/>
                </a:solidFill>
              </a14:hiddenFill>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vi-VN" altLang="vi-VN" sz="2400"/>
          </a:p>
        </p:txBody>
      </p:sp>
      <p:sp>
        <p:nvSpPr>
          <p:cNvPr id="3083" name="Oval 14"/>
          <p:cNvSpPr>
            <a:spLocks noChangeArrowheads="1"/>
          </p:cNvSpPr>
          <p:nvPr/>
        </p:nvSpPr>
        <p:spPr bwMode="auto">
          <a:xfrm rot="-157453">
            <a:off x="4414838" y="2916239"/>
            <a:ext cx="3200400" cy="917575"/>
          </a:xfrm>
          <a:prstGeom prst="ellipse">
            <a:avLst/>
          </a:prstGeom>
          <a:noFill/>
          <a:ln w="9525">
            <a:solidFill>
              <a:srgbClr val="800000"/>
            </a:solidFill>
            <a:round/>
            <a:headEnd/>
            <a:tailEnd/>
          </a:ln>
          <a:scene3d>
            <a:camera prst="legacyPerspectiveTopRight"/>
            <a:lightRig rig="legacyFlat3" dir="b"/>
          </a:scene3d>
          <a:sp3d extrusionH="887400" prstMaterial="legacyMatte">
            <a:bevelT w="13500" h="13500" prst="angle"/>
            <a:bevelB w="13500" h="13500" prst="angle"/>
            <a:extrusionClr>
              <a:srgbClr val="800000"/>
            </a:extrusionClr>
            <a:contourClr>
              <a:srgbClr val="800000"/>
            </a:contourClr>
          </a:sp3d>
          <a:extLst>
            <a:ext uri="{909E8E84-426E-40DD-AFC4-6F175D3DCCD1}">
              <a14:hiddenFill xmlns:a14="http://schemas.microsoft.com/office/drawing/2010/main">
                <a:solidFill>
                  <a:srgbClr val="FFFFFF"/>
                </a:solidFill>
              </a14:hiddenFill>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vi-VN" altLang="vi-VN" sz="2400"/>
          </a:p>
        </p:txBody>
      </p:sp>
      <p:sp>
        <p:nvSpPr>
          <p:cNvPr id="3084" name="Oval 15"/>
          <p:cNvSpPr>
            <a:spLocks noChangeArrowheads="1"/>
          </p:cNvSpPr>
          <p:nvPr/>
        </p:nvSpPr>
        <p:spPr bwMode="auto">
          <a:xfrm rot="-2067891">
            <a:off x="5624513" y="1712914"/>
            <a:ext cx="982662" cy="3697287"/>
          </a:xfrm>
          <a:prstGeom prst="ellipse">
            <a:avLst/>
          </a:prstGeom>
          <a:noFill/>
          <a:ln w="9525">
            <a:solidFill>
              <a:srgbClr val="800000"/>
            </a:solidFill>
            <a:round/>
            <a:headEnd/>
            <a:tailEnd/>
          </a:ln>
          <a:scene3d>
            <a:camera prst="legacyPerspectiveFront">
              <a:rot lat="1500000" lon="20099986" rev="0"/>
            </a:camera>
            <a:lightRig rig="legacyFlat4" dir="t"/>
          </a:scene3d>
          <a:sp3d extrusionH="430200" prstMaterial="legacyMatte">
            <a:bevelT w="13500" h="13500" prst="angle"/>
            <a:bevelB w="13500" h="13500" prst="angle"/>
            <a:extrusionClr>
              <a:srgbClr val="800000"/>
            </a:extrusionClr>
            <a:contourClr>
              <a:srgbClr val="800000"/>
            </a:contourClr>
          </a:sp3d>
          <a:extLst>
            <a:ext uri="{909E8E84-426E-40DD-AFC4-6F175D3DCCD1}">
              <a14:hiddenFill xmlns:a14="http://schemas.microsoft.com/office/drawing/2010/main">
                <a:solidFill>
                  <a:srgbClr val="FFFFFF"/>
                </a:solidFill>
              </a14:hiddenFill>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vi-VN" altLang="vi-VN" sz="2400"/>
          </a:p>
        </p:txBody>
      </p:sp>
      <p:graphicFrame>
        <p:nvGraphicFramePr>
          <p:cNvPr id="17424" name="Object 16"/>
          <p:cNvGraphicFramePr>
            <a:graphicFrameLocks noChangeAspect="1"/>
          </p:cNvGraphicFramePr>
          <p:nvPr/>
        </p:nvGraphicFramePr>
        <p:xfrm>
          <a:off x="6248400" y="1471613"/>
          <a:ext cx="533400" cy="533400"/>
        </p:xfrm>
        <a:graphic>
          <a:graphicData uri="http://schemas.openxmlformats.org/presentationml/2006/ole">
            <mc:AlternateContent xmlns:mc="http://schemas.openxmlformats.org/markup-compatibility/2006">
              <mc:Choice xmlns:v="urn:schemas-microsoft-com:vml" Requires="v">
                <p:oleObj spid="_x0000_s1026" name="Flash Document" r:id="rId7" imgW="635040" imgH="635040" progId="Flash.Movie">
                  <p:embed/>
                </p:oleObj>
              </mc:Choice>
              <mc:Fallback>
                <p:oleObj name="Flash Document" r:id="rId7" imgW="635040" imgH="635040" progId="Flash.Movie">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48400" y="1471613"/>
                        <a:ext cx="533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5" name="Object 17"/>
          <p:cNvGraphicFramePr>
            <a:graphicFrameLocks noChangeAspect="1"/>
          </p:cNvGraphicFramePr>
          <p:nvPr/>
        </p:nvGraphicFramePr>
        <p:xfrm>
          <a:off x="5051425" y="4500563"/>
          <a:ext cx="533400" cy="533400"/>
        </p:xfrm>
        <a:graphic>
          <a:graphicData uri="http://schemas.openxmlformats.org/presentationml/2006/ole">
            <mc:AlternateContent xmlns:mc="http://schemas.openxmlformats.org/markup-compatibility/2006">
              <mc:Choice xmlns:v="urn:schemas-microsoft-com:vml" Requires="v">
                <p:oleObj spid="_x0000_s1027" name="Flash Document" r:id="rId9" imgW="635040" imgH="635040" progId="Flash.Movie">
                  <p:embed/>
                </p:oleObj>
              </mc:Choice>
              <mc:Fallback>
                <p:oleObj name="Flash Document" r:id="rId9" imgW="635040" imgH="635040" progId="Flash.Movie">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51425" y="4500563"/>
                        <a:ext cx="533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6" name="Object 18"/>
          <p:cNvGraphicFramePr>
            <a:graphicFrameLocks noChangeAspect="1"/>
          </p:cNvGraphicFramePr>
          <p:nvPr/>
        </p:nvGraphicFramePr>
        <p:xfrm>
          <a:off x="4724400" y="1852613"/>
          <a:ext cx="533400" cy="533400"/>
        </p:xfrm>
        <a:graphic>
          <a:graphicData uri="http://schemas.openxmlformats.org/presentationml/2006/ole">
            <mc:AlternateContent xmlns:mc="http://schemas.openxmlformats.org/markup-compatibility/2006">
              <mc:Choice xmlns:v="urn:schemas-microsoft-com:vml" Requires="v">
                <p:oleObj spid="_x0000_s1028" name="Flash Document" r:id="rId10" imgW="635040" imgH="635040" progId="Flash.Movie">
                  <p:embed/>
                </p:oleObj>
              </mc:Choice>
              <mc:Fallback>
                <p:oleObj name="Flash Document" r:id="rId10" imgW="635040" imgH="635040" progId="Flash.Movie">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24400" y="1852613"/>
                        <a:ext cx="533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7" name="Object 19"/>
          <p:cNvGraphicFramePr>
            <a:graphicFrameLocks noChangeAspect="1"/>
          </p:cNvGraphicFramePr>
          <p:nvPr/>
        </p:nvGraphicFramePr>
        <p:xfrm>
          <a:off x="6629400" y="4291013"/>
          <a:ext cx="533400" cy="533400"/>
        </p:xfrm>
        <a:graphic>
          <a:graphicData uri="http://schemas.openxmlformats.org/presentationml/2006/ole">
            <mc:AlternateContent xmlns:mc="http://schemas.openxmlformats.org/markup-compatibility/2006">
              <mc:Choice xmlns:v="urn:schemas-microsoft-com:vml" Requires="v">
                <p:oleObj spid="_x0000_s1029" name="Flash Document" r:id="rId11" imgW="635040" imgH="635040" progId="Flash.Movie">
                  <p:embed/>
                </p:oleObj>
              </mc:Choice>
              <mc:Fallback>
                <p:oleObj name="Flash Document" r:id="rId11" imgW="635040" imgH="635040" progId="Flash.Movie">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29400" y="4291013"/>
                        <a:ext cx="533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8" name="Object 20"/>
          <p:cNvGraphicFramePr>
            <a:graphicFrameLocks noChangeAspect="1"/>
          </p:cNvGraphicFramePr>
          <p:nvPr/>
        </p:nvGraphicFramePr>
        <p:xfrm>
          <a:off x="4267200" y="3148013"/>
          <a:ext cx="482600" cy="482600"/>
        </p:xfrm>
        <a:graphic>
          <a:graphicData uri="http://schemas.openxmlformats.org/presentationml/2006/ole">
            <mc:AlternateContent xmlns:mc="http://schemas.openxmlformats.org/markup-compatibility/2006">
              <mc:Choice xmlns:v="urn:schemas-microsoft-com:vml" Requires="v">
                <p:oleObj spid="_x0000_s1030" name="Flash Document" r:id="rId12" imgW="635040" imgH="635040" progId="Flash.Movie">
                  <p:embed/>
                </p:oleObj>
              </mc:Choice>
              <mc:Fallback>
                <p:oleObj name="Flash Document" r:id="rId12" imgW="635040" imgH="635040" progId="Flash.Movie">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67200" y="3148013"/>
                        <a:ext cx="4826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9" name="Object 21"/>
          <p:cNvGraphicFramePr>
            <a:graphicFrameLocks noChangeAspect="1"/>
          </p:cNvGraphicFramePr>
          <p:nvPr/>
        </p:nvGraphicFramePr>
        <p:xfrm>
          <a:off x="7391400" y="2895600"/>
          <a:ext cx="533400" cy="533400"/>
        </p:xfrm>
        <a:graphic>
          <a:graphicData uri="http://schemas.openxmlformats.org/presentationml/2006/ole">
            <mc:AlternateContent xmlns:mc="http://schemas.openxmlformats.org/markup-compatibility/2006">
              <mc:Choice xmlns:v="urn:schemas-microsoft-com:vml" Requires="v">
                <p:oleObj spid="_x0000_s1031" name="Flash Document" r:id="rId13" imgW="635040" imgH="635040" progId="Flash.Movie">
                  <p:embed/>
                </p:oleObj>
              </mc:Choice>
              <mc:Fallback>
                <p:oleObj name="Flash Document" r:id="rId13" imgW="635040" imgH="635040" progId="Flash.Movie">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91400" y="2895600"/>
                        <a:ext cx="533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91" name="Object 22"/>
          <p:cNvGraphicFramePr>
            <a:graphicFrameLocks noChangeAspect="1"/>
          </p:cNvGraphicFramePr>
          <p:nvPr/>
        </p:nvGraphicFramePr>
        <p:xfrm>
          <a:off x="5715001" y="2971801"/>
          <a:ext cx="663575" cy="663575"/>
        </p:xfrm>
        <a:graphic>
          <a:graphicData uri="http://schemas.openxmlformats.org/presentationml/2006/ole">
            <mc:AlternateContent xmlns:mc="http://schemas.openxmlformats.org/markup-compatibility/2006">
              <mc:Choice xmlns:v="urn:schemas-microsoft-com:vml" Requires="v">
                <p:oleObj spid="_x0000_s1032" name="Flash Document" r:id="rId14" imgW="635040" imgH="635040" progId="Flash.Movie">
                  <p:embed/>
                </p:oleObj>
              </mc:Choice>
              <mc:Fallback>
                <p:oleObj name="Flash Document" r:id="rId14" imgW="635040" imgH="635040" progId="Flash.Movie">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15001" y="2971801"/>
                        <a:ext cx="663575" cy="66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3092" name="Picture 23" descr="conchim"/>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8077200" y="1524000"/>
            <a:ext cx="10668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3" name="Picture 25" descr="conchim"/>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1314450"/>
            <a:ext cx="1143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21889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repeatCount="indefinite" accel="50000" decel="50000" fill="hold" nodeType="afterEffect">
                                  <p:stCondLst>
                                    <p:cond delay="0"/>
                                  </p:stCondLst>
                                  <p:childTnLst>
                                    <p:animMotion origin="layout" path="M 0 -2.22222E-6 C -0.02361 -0.01319 -0.0724 0.06922 -0.10833 0.18472 C -0.14479 0.30023 -0.1559 0.40533 -0.13194 0.41783 C -0.10937 0.43102 -0.05972 0.34769 -0.02431 0.23218 C 0.01215 0.1169 0.02292 0.01273 0 -2.22222E-6 Z " pathEditMode="relative" rAng="1372350" ptsTypes="fffff">
                                      <p:cBhvr>
                                        <p:cTn id="6" dur="2000" fill="hold"/>
                                        <p:tgtEl>
                                          <p:spTgt spid="17424"/>
                                        </p:tgtEl>
                                        <p:attrNameLst>
                                          <p:attrName>ppt_x</p:attrName>
                                          <p:attrName>ppt_y</p:attrName>
                                        </p:attrNameLst>
                                      </p:cBhvr>
                                      <p:rCtr x="-6632" y="20903"/>
                                    </p:animMotion>
                                  </p:childTnLst>
                                </p:cTn>
                              </p:par>
                            </p:childTnLst>
                          </p:cTn>
                        </p:par>
                        <p:par>
                          <p:cTn id="7" fill="hold" nodeType="afterGroup">
                            <p:stCondLst>
                              <p:cond delay="2000"/>
                            </p:stCondLst>
                            <p:childTnLst>
                              <p:par>
                                <p:cTn id="8" presetID="1" presetClass="path" presetSubtype="0" repeatCount="indefinite" accel="50000" decel="50000" fill="hold" nodeType="afterEffect">
                                  <p:stCondLst>
                                    <p:cond delay="0"/>
                                  </p:stCondLst>
                                  <p:childTnLst>
                                    <p:animMotion origin="layout" path="M 3.33333E-6 -7.40741E-7 C -0.02483 -0.01435 -0.01389 -0.12361 0.02465 -0.24444 C 0.06336 -0.36481 0.11545 -0.45208 0.1401 -0.43796 C 0.1651 -0.42338 0.15399 -0.31343 0.11545 -0.19282 C 0.07691 -0.07245 0.025 0.01412 3.33333E-6 -7.40741E-7 Z " pathEditMode="relative" rAng="12188713" ptsTypes="fffff">
                                      <p:cBhvr>
                                        <p:cTn id="9" dur="2000" fill="hold"/>
                                        <p:tgtEl>
                                          <p:spTgt spid="17425"/>
                                        </p:tgtEl>
                                        <p:attrNameLst>
                                          <p:attrName>ppt_x</p:attrName>
                                          <p:attrName>ppt_y</p:attrName>
                                        </p:attrNameLst>
                                      </p:cBhvr>
                                      <p:rCtr x="7014" y="-21875"/>
                                    </p:animMotion>
                                  </p:childTnLst>
                                </p:cTn>
                              </p:par>
                            </p:childTnLst>
                          </p:cTn>
                        </p:par>
                        <p:par>
                          <p:cTn id="10" fill="hold" nodeType="afterGroup">
                            <p:stCondLst>
                              <p:cond delay="4000"/>
                            </p:stCondLst>
                            <p:childTnLst>
                              <p:par>
                                <p:cTn id="11" presetID="1" presetClass="path" presetSubtype="0" repeatCount="indefinite" accel="50000" decel="50000" fill="hold" nodeType="afterEffect">
                                  <p:stCondLst>
                                    <p:cond delay="0"/>
                                  </p:stCondLst>
                                  <p:childTnLst>
                                    <p:animMotion origin="layout" path="M -3.05556E-6 -1.85185E-6 C -0.02152 0.02222 0.01198 0.12847 0.075 0.23704 C 0.13785 0.34607 0.2066 0.41644 0.2283 0.39445 C 0.24966 0.37222 0.21615 0.26574 0.15313 0.15718 C 0.09011 0.04815 0.02153 -0.02199 -3.05556E-6 -1.85185E-6 Z " pathEditMode="relative" rAng="-2256257" ptsTypes="fffff">
                                      <p:cBhvr>
                                        <p:cTn id="12" dur="2000" fill="hold"/>
                                        <p:tgtEl>
                                          <p:spTgt spid="17426"/>
                                        </p:tgtEl>
                                        <p:attrNameLst>
                                          <p:attrName>ppt_x</p:attrName>
                                          <p:attrName>ppt_y</p:attrName>
                                        </p:attrNameLst>
                                      </p:cBhvr>
                                      <p:rCtr x="11406" y="19722"/>
                                    </p:animMotion>
                                  </p:childTnLst>
                                </p:cTn>
                              </p:par>
                            </p:childTnLst>
                          </p:cTn>
                        </p:par>
                        <p:par>
                          <p:cTn id="13" fill="hold" nodeType="afterGroup">
                            <p:stCondLst>
                              <p:cond delay="6000"/>
                            </p:stCondLst>
                            <p:childTnLst>
                              <p:par>
                                <p:cTn id="14" presetID="1" presetClass="path" presetSubtype="0" repeatCount="indefinite" accel="50000" decel="50000" fill="hold" nodeType="afterEffect">
                                  <p:stCondLst>
                                    <p:cond delay="0"/>
                                  </p:stCondLst>
                                  <p:childTnLst>
                                    <p:animMotion origin="layout" path="M -8.33333E-7 -3.7037E-7 C 0.01945 -0.01991 -0.01424 -0.12106 -0.0743 -0.22593 C -0.13455 -0.33125 -0.19913 -0.40093 -0.21858 -0.38125 C -0.23733 -0.36111 -0.20434 -0.25926 -0.1441 -0.15509 C -0.0842 -0.05069 -0.01927 0.01944 -8.33333E-7 -3.7037E-7 Z " pathEditMode="relative" rAng="8559730" ptsTypes="fffff">
                                      <p:cBhvr>
                                        <p:cTn id="15" dur="2000" fill="hold"/>
                                        <p:tgtEl>
                                          <p:spTgt spid="17427"/>
                                        </p:tgtEl>
                                        <p:attrNameLst>
                                          <p:attrName>ppt_x</p:attrName>
                                          <p:attrName>ppt_y</p:attrName>
                                        </p:attrNameLst>
                                      </p:cBhvr>
                                      <p:rCtr x="-10938" y="-19051"/>
                                    </p:animMotion>
                                  </p:childTnLst>
                                </p:cTn>
                              </p:par>
                            </p:childTnLst>
                          </p:cTn>
                        </p:par>
                        <p:par>
                          <p:cTn id="16" fill="hold" nodeType="afterGroup">
                            <p:stCondLst>
                              <p:cond delay="8000"/>
                            </p:stCondLst>
                            <p:childTnLst>
                              <p:par>
                                <p:cTn id="17" presetID="1" presetClass="path" presetSubtype="0" repeatCount="indefinite" accel="50000" decel="50000" fill="hold" nodeType="afterEffect">
                                  <p:stCondLst>
                                    <p:cond delay="0"/>
                                  </p:stCondLst>
                                  <p:childTnLst>
                                    <p:animMotion origin="layout" path="M -0.00018 -0.01042 C -0.00018 -0.04931 0.07812 -0.08102 0.17413 -0.08056 C 0.27048 -0.08102 0.34843 -0.04931 0.34843 -0.01042 C 0.34843 0.02847 0.27048 0.05925 0.1743 0.05925 C 0.07812 0.05925 -0.00018 0.028 -0.00018 -0.01042 Z " pathEditMode="relative" rAng="16200000" ptsTypes="fffff">
                                      <p:cBhvr>
                                        <p:cTn id="18" dur="2000" fill="hold"/>
                                        <p:tgtEl>
                                          <p:spTgt spid="17428"/>
                                        </p:tgtEl>
                                        <p:attrNameLst>
                                          <p:attrName>ppt_x</p:attrName>
                                          <p:attrName>ppt_y</p:attrName>
                                        </p:attrNameLst>
                                      </p:cBhvr>
                                      <p:rCtr x="17431" y="-46"/>
                                    </p:animMotion>
                                  </p:childTnLst>
                                </p:cTn>
                              </p:par>
                            </p:childTnLst>
                          </p:cTn>
                        </p:par>
                        <p:par>
                          <p:cTn id="19" fill="hold" nodeType="afterGroup">
                            <p:stCondLst>
                              <p:cond delay="10000"/>
                            </p:stCondLst>
                            <p:childTnLst>
                              <p:par>
                                <p:cTn id="20" presetID="1" presetClass="path" presetSubtype="0" repeatCount="indefinite" accel="50000" decel="50000" fill="hold" nodeType="afterEffect">
                                  <p:stCondLst>
                                    <p:cond delay="0"/>
                                  </p:stCondLst>
                                  <p:childTnLst>
                                    <p:animMotion origin="layout" path="M -0.00053 -0.00926 C -0.00313 -0.04537 -0.0882 -0.06481 -0.19063 -0.05301 C -0.29341 -0.0412 -0.37483 -0.00231 -0.37275 0.03403 C -0.37032 0.06991 -0.2849 0.08982 -0.18264 0.07778 C -0.07969 0.06597 0.00173 0.02685 -0.00053 -0.00926 Z " pathEditMode="relative" rAng="5105828" ptsTypes="fffff">
                                      <p:cBhvr>
                                        <p:cTn id="21" dur="2000" fill="hold"/>
                                        <p:tgtEl>
                                          <p:spTgt spid="17429"/>
                                        </p:tgtEl>
                                        <p:attrNameLst>
                                          <p:attrName>ppt_x</p:attrName>
                                          <p:attrName>ppt_y</p:attrName>
                                        </p:attrNameLst>
                                      </p:cBhvr>
                                      <p:rCtr x="-18611" y="217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148" y="1126435"/>
            <a:ext cx="4731027" cy="4154984"/>
          </a:xfrm>
          <a:prstGeom prst="rect">
            <a:avLst/>
          </a:prstGeom>
        </p:spPr>
        <p:txBody>
          <a:bodyPr wrap="square">
            <a:spAutoFit/>
          </a:bodyPr>
          <a:lstStyle/>
          <a:p>
            <a:r>
              <a:rPr lang="vi-VN" sz="2400" b="1" dirty="0" smtClean="0">
                <a:solidFill>
                  <a:srgbClr val="000000"/>
                </a:solidFill>
                <a:latin typeface="OpenSans"/>
              </a:rPr>
              <a:t>Đáp án: </a:t>
            </a:r>
          </a:p>
          <a:p>
            <a:r>
              <a:rPr lang="vi-VN" sz="2400" b="1" i="0" dirty="0" smtClean="0">
                <a:solidFill>
                  <a:srgbClr val="000000"/>
                </a:solidFill>
                <a:effectLst/>
                <a:latin typeface="OpenSans"/>
              </a:rPr>
              <a:t>- Hình a, b </a:t>
            </a:r>
            <a:r>
              <a:rPr lang="vi-VN" sz="2400" b="0" i="0" dirty="0" smtClean="0">
                <a:solidFill>
                  <a:srgbClr val="000000"/>
                </a:solidFill>
                <a:effectLst/>
                <a:latin typeface="OpenSans"/>
              </a:rPr>
              <a:t>mô tả tính chất hóa học (do có sự biến đổi chất thành chất khác).</a:t>
            </a:r>
          </a:p>
          <a:p>
            <a:r>
              <a:rPr lang="vi-VN" sz="2400" b="0" i="0" dirty="0" smtClean="0">
                <a:solidFill>
                  <a:srgbClr val="000000"/>
                </a:solidFill>
                <a:effectLst/>
                <a:latin typeface="OpenSans"/>
              </a:rPr>
              <a:t>- </a:t>
            </a:r>
            <a:r>
              <a:rPr lang="vi-VN" sz="2400" b="1" i="0" dirty="0" smtClean="0">
                <a:solidFill>
                  <a:srgbClr val="000000"/>
                </a:solidFill>
                <a:effectLst/>
                <a:latin typeface="OpenSans"/>
              </a:rPr>
              <a:t>Hình c, d </a:t>
            </a:r>
            <a:r>
              <a:rPr lang="vi-VN" sz="2400" b="0" i="0" dirty="0" smtClean="0">
                <a:solidFill>
                  <a:srgbClr val="000000"/>
                </a:solidFill>
                <a:effectLst/>
                <a:latin typeface="OpenSans"/>
              </a:rPr>
              <a:t>mô tả tính chất vật lí (cụ thể: hình c mô tả màu sắc, tính dẻo; hình d mô tả trạng thái, màu sắc).</a:t>
            </a:r>
          </a:p>
          <a:p>
            <a:r>
              <a:rPr lang="vi-VN" sz="2400" b="0" i="0" dirty="0" smtClean="0">
                <a:solidFill>
                  <a:srgbClr val="000000"/>
                </a:solidFill>
                <a:effectLst/>
                <a:latin typeface="OpenSans"/>
              </a:rPr>
              <a:t/>
            </a:r>
            <a:br>
              <a:rPr lang="vi-VN" sz="2400" b="0" i="0" dirty="0" smtClean="0">
                <a:solidFill>
                  <a:srgbClr val="000000"/>
                </a:solidFill>
                <a:effectLst/>
                <a:latin typeface="OpenSans"/>
              </a:rPr>
            </a:br>
            <a:r>
              <a:rPr lang="vi-VN" sz="2400" b="0" i="0" dirty="0" smtClean="0">
                <a:solidFill>
                  <a:srgbClr val="000000"/>
                </a:solidFill>
                <a:effectLst/>
                <a:latin typeface="OpenSans"/>
              </a:rPr>
              <a:t/>
            </a:r>
            <a:br>
              <a:rPr lang="vi-VN" sz="2400" b="0" i="0" dirty="0" smtClean="0">
                <a:solidFill>
                  <a:srgbClr val="000000"/>
                </a:solidFill>
                <a:effectLst/>
                <a:latin typeface="OpenSans"/>
              </a:rPr>
            </a:br>
            <a:endParaRPr lang="vi-VN" sz="2400" dirty="0"/>
          </a:p>
        </p:txBody>
      </p:sp>
      <p:pic>
        <p:nvPicPr>
          <p:cNvPr id="4098" name="Picture 2" descr="https://img.loigiaihay.com/picture/2021/0716/hinh-63-sgk-khtn-6-canh-dieu.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826" y="463825"/>
            <a:ext cx="5662121" cy="5592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958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4098"/>
                                        </p:tgtEl>
                                        <p:attrNameLst>
                                          <p:attrName>style.visibility</p:attrName>
                                        </p:attrNameLst>
                                      </p:cBhvr>
                                      <p:to>
                                        <p:strVal val="visible"/>
                                      </p:to>
                                    </p:set>
                                    <p:animEffect transition="in" filter="barn(inVertical)">
                                      <p:cBhvr>
                                        <p:cTn id="10"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5762" y="2513365"/>
            <a:ext cx="8268238" cy="4832092"/>
          </a:xfrm>
          <a:prstGeom prst="rect">
            <a:avLst/>
          </a:prstGeom>
        </p:spPr>
        <p:txBody>
          <a:bodyPr wrap="square">
            <a:spAutoFit/>
          </a:bodyPr>
          <a:lstStyle/>
          <a:p>
            <a:pPr>
              <a:lnSpc>
                <a:spcPct val="150000"/>
              </a:lnSpc>
              <a:spcBef>
                <a:spcPts val="300"/>
              </a:spcBef>
              <a:spcAft>
                <a:spcPts val="300"/>
              </a:spcAft>
            </a:pPr>
            <a:r>
              <a:rPr lang="vi-VN" sz="2400" b="1" u="sng" dirty="0" smtClean="0">
                <a:solidFill>
                  <a:srgbClr val="FF0000"/>
                </a:solidFill>
                <a:effectLst/>
                <a:latin typeface="Times New Roman" panose="02020603050405020304" pitchFamily="18" charset="0"/>
                <a:ea typeface="Calibri" panose="020F0502020204030204" pitchFamily="34" charset="0"/>
              </a:rPr>
              <a:t>Kết luận</a:t>
            </a:r>
            <a:r>
              <a:rPr lang="vi-VN" sz="2400" b="1" dirty="0" smtClean="0">
                <a:solidFill>
                  <a:srgbClr val="FF0000"/>
                </a:solidFill>
                <a:effectLst/>
                <a:latin typeface="Times New Roman" panose="02020603050405020304" pitchFamily="18" charset="0"/>
                <a:ea typeface="Calibri" panose="020F0502020204030204" pitchFamily="34" charset="0"/>
              </a:rPr>
              <a:t>: </a:t>
            </a:r>
          </a:p>
          <a:p>
            <a:pPr>
              <a:lnSpc>
                <a:spcPct val="150000"/>
              </a:lnSpc>
              <a:spcBef>
                <a:spcPts val="300"/>
              </a:spcBef>
              <a:spcAft>
                <a:spcPts val="300"/>
              </a:spcAft>
            </a:pPr>
            <a:r>
              <a:rPr lang="vi-VN" sz="2400" b="1" dirty="0" smtClean="0">
                <a:solidFill>
                  <a:srgbClr val="FF0000"/>
                </a:solidFill>
                <a:latin typeface="Times New Roman" panose="02020603050405020304" pitchFamily="18" charset="0"/>
                <a:ea typeface="Calibri" panose="020F0502020204030204" pitchFamily="34" charset="0"/>
              </a:rPr>
              <a:t>- </a:t>
            </a:r>
            <a:r>
              <a:rPr lang="vi-VN" sz="2400" b="1" dirty="0" smtClean="0">
                <a:solidFill>
                  <a:srgbClr val="FF0000"/>
                </a:solidFill>
                <a:effectLst/>
                <a:latin typeface="Times New Roman" panose="02020603050405020304" pitchFamily="18" charset="0"/>
                <a:ea typeface="Calibri" panose="020F0502020204030204" pitchFamily="34" charset="0"/>
              </a:rPr>
              <a:t>Tính chất của chất gồm:</a:t>
            </a:r>
          </a:p>
          <a:p>
            <a:pPr>
              <a:lnSpc>
                <a:spcPct val="150000"/>
              </a:lnSpc>
              <a:spcBef>
                <a:spcPts val="300"/>
              </a:spcBef>
              <a:spcAft>
                <a:spcPts val="300"/>
              </a:spcAft>
            </a:pPr>
            <a:r>
              <a:rPr lang="vi-VN" sz="2400" b="1" dirty="0">
                <a:solidFill>
                  <a:srgbClr val="FF0000"/>
                </a:solidFill>
                <a:latin typeface="Times New Roman" panose="02020603050405020304" pitchFamily="18" charset="0"/>
                <a:ea typeface="Calibri" panose="020F0502020204030204" pitchFamily="34" charset="0"/>
              </a:rPr>
              <a:t>+</a:t>
            </a:r>
            <a:r>
              <a:rPr lang="vi-VN" sz="2400" b="1" dirty="0" smtClean="0">
                <a:solidFill>
                  <a:srgbClr val="FF0000"/>
                </a:solidFill>
                <a:effectLst/>
                <a:latin typeface="Times New Roman" panose="02020603050405020304" pitchFamily="18" charset="0"/>
                <a:ea typeface="Calibri" panose="020F0502020204030204" pitchFamily="34" charset="0"/>
              </a:rPr>
              <a:t> Tính chất vật lí: thể, màu sắc, mùi vị, khối lượng, thể tích, tính tan, tính dẻo, tính cứng, tính dẫn điện, tính dẫn nhiệt…</a:t>
            </a:r>
          </a:p>
          <a:p>
            <a:pPr>
              <a:lnSpc>
                <a:spcPct val="150000"/>
              </a:lnSpc>
              <a:spcBef>
                <a:spcPts val="300"/>
              </a:spcBef>
              <a:spcAft>
                <a:spcPts val="300"/>
              </a:spcAft>
            </a:pPr>
            <a:r>
              <a:rPr lang="vi-VN" sz="2400" b="1" dirty="0">
                <a:solidFill>
                  <a:srgbClr val="FF0000"/>
                </a:solidFill>
                <a:latin typeface="Times New Roman" panose="02020603050405020304" pitchFamily="18" charset="0"/>
                <a:ea typeface="Calibri" panose="020F0502020204030204" pitchFamily="34" charset="0"/>
              </a:rPr>
              <a:t>+</a:t>
            </a:r>
            <a:r>
              <a:rPr lang="vi-VN" sz="2400" b="1" dirty="0" smtClean="0">
                <a:solidFill>
                  <a:srgbClr val="FF0000"/>
                </a:solidFill>
                <a:effectLst/>
                <a:latin typeface="Times New Roman" panose="02020603050405020304" pitchFamily="18" charset="0"/>
                <a:ea typeface="Calibri" panose="020F0502020204030204" pitchFamily="34" charset="0"/>
              </a:rPr>
              <a:t> Tính chất hóa học: là khả năng bị biến đổi thành chất khác(VD: tính cháy được, khả năng bị phân hủy, hay khả năng tác dụng với chất khác..)</a:t>
            </a:r>
          </a:p>
          <a:p>
            <a:pPr>
              <a:lnSpc>
                <a:spcPct val="150000"/>
              </a:lnSpc>
              <a:spcBef>
                <a:spcPts val="300"/>
              </a:spcBef>
              <a:spcAft>
                <a:spcPts val="300"/>
              </a:spcAft>
            </a:pPr>
            <a:endParaRPr lang="vi-VN" sz="2400" b="1" dirty="0">
              <a:solidFill>
                <a:srgbClr val="FF0000"/>
              </a:solidFill>
              <a:effectLst/>
              <a:latin typeface="Times New Roman" panose="02020603050405020304" pitchFamily="18" charset="0"/>
              <a:ea typeface="Calibri" panose="020F0502020204030204" pitchFamily="34" charset="0"/>
            </a:endParaRPr>
          </a:p>
        </p:txBody>
      </p:sp>
      <p:sp>
        <p:nvSpPr>
          <p:cNvPr id="5" name="TextBox 4"/>
          <p:cNvSpPr txBox="1"/>
          <p:nvPr/>
        </p:nvSpPr>
        <p:spPr>
          <a:xfrm>
            <a:off x="875763" y="592428"/>
            <a:ext cx="9298548" cy="707886"/>
          </a:xfrm>
          <a:prstGeom prst="rect">
            <a:avLst/>
          </a:prstGeom>
          <a:noFill/>
        </p:spPr>
        <p:txBody>
          <a:bodyPr wrap="square" rtlCol="0">
            <a:spAutoFit/>
          </a:bodyPr>
          <a:lstStyle/>
          <a:p>
            <a:r>
              <a:rPr lang="vi-VN" sz="2000" b="1" dirty="0" smtClean="0"/>
              <a:t>Thông qua việc tìm hiểu bài và trả lời các câu hỏi, em có thể rút ra kết luận gì về tính chất của chất?</a:t>
            </a:r>
            <a:endParaRPr lang="vi-VN" sz="2000" b="1" dirty="0"/>
          </a:p>
        </p:txBody>
      </p:sp>
    </p:spTree>
    <p:extLst>
      <p:ext uri="{BB962C8B-B14F-4D97-AF65-F5344CB8AC3E}">
        <p14:creationId xmlns:p14="http://schemas.microsoft.com/office/powerpoint/2010/main" val="419743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92713" y="538940"/>
            <a:ext cx="10330847" cy="1015663"/>
          </a:xfrm>
          <a:prstGeom prst="rect">
            <a:avLst/>
          </a:prstGeom>
        </p:spPr>
        <p:txBody>
          <a:bodyPr wrap="square">
            <a:spAutoFit/>
          </a:bodyPr>
          <a:lstStyle/>
          <a:p>
            <a:pPr>
              <a:lnSpc>
                <a:spcPct val="150000"/>
              </a:lnSpc>
              <a:spcAft>
                <a:spcPts val="800"/>
              </a:spcAft>
            </a:pPr>
            <a:r>
              <a:rPr lang="nl-NL"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Có </a:t>
            </a:r>
            <a:r>
              <a:rPr lang="vi-VN"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3</a:t>
            </a:r>
            <a:r>
              <a:rPr lang="nl-NL"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vi-VN" sz="2000" b="1" dirty="0">
                <a:solidFill>
                  <a:srgbClr val="000000"/>
                </a:solidFill>
                <a:latin typeface="Arial" panose="020B0604020202020204" pitchFamily="34" charset="0"/>
                <a:ea typeface="Arial" panose="020B0604020202020204" pitchFamily="34" charset="0"/>
                <a:cs typeface="Times New Roman" panose="02020603050405020304" pitchFamily="18" charset="0"/>
              </a:rPr>
              <a:t>h</a:t>
            </a:r>
            <a:r>
              <a:rPr lang="nl-NL"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ình </a:t>
            </a:r>
            <a:r>
              <a:rPr lang="vi-VN" sz="2000" b="1" dirty="0" smtClean="0">
                <a:solidFill>
                  <a:srgbClr val="000000"/>
                </a:solidFill>
                <a:latin typeface="Arial" panose="020B0604020202020204" pitchFamily="34" charset="0"/>
                <a:ea typeface="Arial" panose="020B0604020202020204" pitchFamily="34" charset="0"/>
                <a:cs typeface="Times New Roman" panose="02020603050405020304" pitchFamily="18" charset="0"/>
              </a:rPr>
              <a:t>ảnh trong đó </a:t>
            </a:r>
            <a:r>
              <a:rPr lang="nl-NL"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1 </a:t>
            </a:r>
            <a:r>
              <a:rPr lang="vi-VN"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cốc</a:t>
            </a:r>
            <a:r>
              <a:rPr lang="nl-NL"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chứa nước</a:t>
            </a:r>
            <a:r>
              <a:rPr lang="vi-VN"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lọc</a:t>
            </a:r>
            <a:r>
              <a:rPr lang="nl-NL"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1 </a:t>
            </a:r>
            <a:r>
              <a:rPr lang="vi-VN"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cốc</a:t>
            </a:r>
            <a:r>
              <a:rPr lang="nl-NL"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chứa rượu, 1 </a:t>
            </a:r>
            <a:r>
              <a:rPr lang="vi-VN"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cốc</a:t>
            </a:r>
            <a:r>
              <a:rPr lang="nl-NL"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chứa giấm ăn</a:t>
            </a:r>
            <a:r>
              <a:rPr lang="vi-VN" sz="20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
            </a:r>
            <a:endParaRPr lang="vi-VN" sz="1600" b="1" dirty="0">
              <a:ea typeface="Arial" panose="020B0604020202020204" pitchFamily="34"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7974" y="1804722"/>
            <a:ext cx="2619375" cy="1743075"/>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8042" y="1699946"/>
            <a:ext cx="2590800" cy="1762125"/>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95613" y="1804722"/>
            <a:ext cx="2952750" cy="1552575"/>
          </a:xfrm>
          <a:prstGeom prst="rect">
            <a:avLst/>
          </a:prstGeom>
        </p:spPr>
      </p:pic>
      <p:sp>
        <p:nvSpPr>
          <p:cNvPr id="15" name="Rectangle 14"/>
          <p:cNvSpPr/>
          <p:nvPr/>
        </p:nvSpPr>
        <p:spPr>
          <a:xfrm>
            <a:off x="2585018" y="4643278"/>
            <a:ext cx="4814138" cy="577850"/>
          </a:xfrm>
          <a:prstGeom prst="rect">
            <a:avLst/>
          </a:prstGeom>
        </p:spPr>
        <p:txBody>
          <a:bodyPr wrap="none">
            <a:spAutoFit/>
          </a:bodyPr>
          <a:lstStyle/>
          <a:p>
            <a:pPr>
              <a:lnSpc>
                <a:spcPct val="150000"/>
              </a:lnSpc>
              <a:spcAft>
                <a:spcPts val="800"/>
              </a:spcAft>
            </a:pPr>
            <a:r>
              <a:rPr lang="vi-VN" sz="2400" b="1" dirty="0" smtClean="0">
                <a:solidFill>
                  <a:srgbClr val="000000"/>
                </a:solidFill>
                <a:ea typeface="Arial" panose="020B0604020202020204" pitchFamily="34" charset="0"/>
                <a:cs typeface="Times New Roman" panose="02020603050405020304" pitchFamily="18" charset="0"/>
              </a:rPr>
              <a:t>Hãy</a:t>
            </a:r>
            <a:r>
              <a:rPr lang="nl-NL" sz="24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tìm cách phân biệt chúng</a:t>
            </a:r>
            <a:r>
              <a:rPr lang="vi-VN" sz="2400" b="1"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vi-VN" b="1" dirty="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15453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ircle(in)">
                                      <p:cBhvr>
                                        <p:cTn id="10" dur="2000"/>
                                        <p:tgtEl>
                                          <p:spTgt spid="10"/>
                                        </p:tgtEl>
                                      </p:cBhvr>
                                    </p:animEffect>
                                  </p:childTnLst>
                                </p:cTn>
                              </p:par>
                              <p:par>
                                <p:cTn id="11" presetID="6" presetClass="entr" presetSubtype="16"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in)">
                                      <p:cBhvr>
                                        <p:cTn id="13" dur="2000"/>
                                        <p:tgtEl>
                                          <p:spTgt spid="7"/>
                                        </p:tgtEl>
                                      </p:cBhvr>
                                    </p:animEffect>
                                  </p:childTnLst>
                                </p:cTn>
                              </p:par>
                              <p:par>
                                <p:cTn id="14" presetID="6" presetClass="entr" presetSubtype="16"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circle(in)">
                                      <p:cBhvr>
                                        <p:cTn id="16" dur="2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8740" y="189380"/>
            <a:ext cx="11241035" cy="652486"/>
          </a:xfrm>
          <a:prstGeom prst="rect">
            <a:avLst/>
          </a:prstGeom>
        </p:spPr>
        <p:txBody>
          <a:bodyPr wrap="square">
            <a:spAutoFit/>
          </a:bodyPr>
          <a:lstStyle/>
          <a:p>
            <a:pPr>
              <a:lnSpc>
                <a:spcPct val="130000"/>
              </a:lnSpc>
              <a:spcBef>
                <a:spcPts val="300"/>
              </a:spcBef>
              <a:spcAft>
                <a:spcPts val="300"/>
              </a:spcAft>
              <a:tabLst>
                <a:tab pos="2743200" algn="ctr"/>
                <a:tab pos="5486400" algn="r"/>
              </a:tabLst>
            </a:pPr>
            <a:r>
              <a:rPr lang="nl-NL" sz="2800" b="1" dirty="0" smtClean="0">
                <a:solidFill>
                  <a:srgbClr val="FF0000"/>
                </a:solidFill>
                <a:effectLst/>
                <a:latin typeface="Times New Roman" panose="02020603050405020304" pitchFamily="18" charset="0"/>
                <a:ea typeface="Calibri" panose="020F0502020204030204" pitchFamily="34" charset="0"/>
              </a:rPr>
              <a:t>Tiết 20 + 21:</a:t>
            </a:r>
            <a:r>
              <a:rPr lang="vi-VN" sz="2800" b="1" dirty="0" smtClean="0">
                <a:solidFill>
                  <a:srgbClr val="FF0000"/>
                </a:solidFill>
                <a:effectLst/>
                <a:latin typeface="Times New Roman" panose="02020603050405020304" pitchFamily="18" charset="0"/>
                <a:ea typeface="Calibri" panose="020F0502020204030204" pitchFamily="34" charset="0"/>
              </a:rPr>
              <a:t> </a:t>
            </a:r>
            <a:r>
              <a:rPr lang="nl-NL" sz="2800" b="1" dirty="0" smtClean="0">
                <a:solidFill>
                  <a:srgbClr val="FF0000"/>
                </a:solidFill>
                <a:effectLst/>
                <a:latin typeface="Times New Roman" panose="02020603050405020304" pitchFamily="18" charset="0"/>
                <a:ea typeface="Calibri" panose="020F0502020204030204" pitchFamily="34" charset="0"/>
              </a:rPr>
              <a:t>BÀI 6. TÍNH CHẤT VÀ SỰ CHUYỂN THỂ CỦA CHẤT </a:t>
            </a:r>
            <a:endParaRPr lang="vi-VN" sz="2800" dirty="0">
              <a:solidFill>
                <a:srgbClr val="FF0000"/>
              </a:solidFill>
              <a:effectLst/>
              <a:latin typeface="Times New Roman" panose="02020603050405020304" pitchFamily="18" charset="0"/>
              <a:ea typeface="Calibri" panose="020F0502020204030204" pitchFamily="34" charset="0"/>
            </a:endParaRPr>
          </a:p>
        </p:txBody>
      </p:sp>
      <p:sp>
        <p:nvSpPr>
          <p:cNvPr id="5" name="Rectangle 4"/>
          <p:cNvSpPr/>
          <p:nvPr/>
        </p:nvSpPr>
        <p:spPr>
          <a:xfrm>
            <a:off x="478740" y="923788"/>
            <a:ext cx="3640740" cy="477054"/>
          </a:xfrm>
          <a:prstGeom prst="rect">
            <a:avLst/>
          </a:prstGeom>
        </p:spPr>
        <p:txBody>
          <a:bodyPr wrap="none">
            <a:spAutoFit/>
          </a:bodyPr>
          <a:lstStyle/>
          <a:p>
            <a:pPr>
              <a:lnSpc>
                <a:spcPts val="3000"/>
              </a:lnSpc>
              <a:spcBef>
                <a:spcPts val="750"/>
              </a:spcBef>
              <a:spcAft>
                <a:spcPts val="750"/>
              </a:spcAft>
            </a:pPr>
            <a:r>
              <a:rPr lang="vi-VN" sz="2800" b="1" u="sng" dirty="0">
                <a:solidFill>
                  <a:srgbClr val="FF0000"/>
                </a:solidFill>
                <a:ea typeface="Times New Roman" panose="02020603050405020304" pitchFamily="18" charset="0"/>
                <a:cs typeface="Arial" panose="020B0604020202020204" pitchFamily="34" charset="0"/>
              </a:rPr>
              <a:t>I. Tính chất của chất</a:t>
            </a:r>
            <a:endParaRPr lang="vi-VN" sz="1200" b="1" u="sng" dirty="0">
              <a:solidFill>
                <a:srgbClr val="FF0000"/>
              </a:solidFill>
              <a:ea typeface="Arial" panose="020B0604020202020204" pitchFamily="34" charset="0"/>
              <a:cs typeface="Times New Roman" panose="02020603050405020304" pitchFamily="18" charset="0"/>
            </a:endParaRPr>
          </a:p>
        </p:txBody>
      </p:sp>
      <p:sp>
        <p:nvSpPr>
          <p:cNvPr id="6" name="Rectangle 5"/>
          <p:cNvSpPr/>
          <p:nvPr/>
        </p:nvSpPr>
        <p:spPr>
          <a:xfrm>
            <a:off x="373486" y="2292432"/>
            <a:ext cx="11062952" cy="1133580"/>
          </a:xfrm>
          <a:prstGeom prst="rect">
            <a:avLst/>
          </a:prstGeom>
        </p:spPr>
        <p:txBody>
          <a:bodyPr wrap="square">
            <a:spAutoFit/>
          </a:bodyPr>
          <a:lstStyle/>
          <a:p>
            <a:pPr>
              <a:lnSpc>
                <a:spcPct val="150000"/>
              </a:lnSpc>
              <a:spcBef>
                <a:spcPts val="300"/>
              </a:spcBef>
              <a:spcAft>
                <a:spcPts val="300"/>
              </a:spcAft>
            </a:pPr>
            <a:r>
              <a:rPr lang="nl-NL" sz="2400" b="1" dirty="0" smtClean="0">
                <a:solidFill>
                  <a:srgbClr val="000000"/>
                </a:solidFill>
                <a:effectLst/>
                <a:latin typeface="Times New Roman" panose="02020603050405020304" pitchFamily="18" charset="0"/>
                <a:ea typeface="Calibri" panose="020F0502020204030204" pitchFamily="34" charset="0"/>
              </a:rPr>
              <a:t>Câu 1:</a:t>
            </a:r>
            <a:r>
              <a:rPr lang="vi-VN" sz="2400" b="1" dirty="0" smtClean="0">
                <a:solidFill>
                  <a:srgbClr val="000000"/>
                </a:solidFill>
                <a:effectLst/>
                <a:latin typeface="Times New Roman" panose="02020603050405020304" pitchFamily="18" charset="0"/>
                <a:ea typeface="Calibri" panose="020F0502020204030204" pitchFamily="34" charset="0"/>
              </a:rPr>
              <a:t> </a:t>
            </a:r>
            <a:r>
              <a:rPr lang="vi-VN" sz="2400" b="1" i="1" dirty="0" smtClean="0"/>
              <a:t>Hãy </a:t>
            </a:r>
            <a:r>
              <a:rPr lang="vi-VN" sz="2400" b="1" i="1" dirty="0"/>
              <a:t>nêu một số tính chất của nước giúp em phân biệt nước với các chất khác. Cho ví dụ</a:t>
            </a:r>
            <a:r>
              <a:rPr lang="vi-VN" sz="2400" b="1" i="1" dirty="0" smtClean="0"/>
              <a:t>.</a:t>
            </a:r>
            <a:endParaRPr lang="vi-VN" sz="2400" b="1" i="1" dirty="0">
              <a:effectLst/>
              <a:latin typeface="Times New Roman" panose="02020603050405020304" pitchFamily="18" charset="0"/>
              <a:ea typeface="Calibri" panose="020F0502020204030204" pitchFamily="34" charset="0"/>
            </a:endParaRPr>
          </a:p>
        </p:txBody>
      </p:sp>
      <p:sp>
        <p:nvSpPr>
          <p:cNvPr id="7" name="TextBox 6"/>
          <p:cNvSpPr txBox="1"/>
          <p:nvPr/>
        </p:nvSpPr>
        <p:spPr>
          <a:xfrm>
            <a:off x="819953" y="1661368"/>
            <a:ext cx="9933906" cy="461665"/>
          </a:xfrm>
          <a:prstGeom prst="rect">
            <a:avLst/>
          </a:prstGeom>
          <a:noFill/>
        </p:spPr>
        <p:txBody>
          <a:bodyPr wrap="square" rtlCol="0">
            <a:spAutoFit/>
          </a:bodyPr>
          <a:lstStyle/>
          <a:p>
            <a:r>
              <a:rPr lang="vi-VN" sz="2400" b="1" dirty="0" smtClean="0"/>
              <a:t>Hãy nghiên cứu thông tin SGK, suy nghĩ và trả lời các câu hỏi sau:</a:t>
            </a:r>
            <a:endParaRPr lang="vi-VN" sz="2400" b="1" dirty="0"/>
          </a:p>
        </p:txBody>
      </p:sp>
      <p:sp>
        <p:nvSpPr>
          <p:cNvPr id="9" name="Rectangle 8"/>
          <p:cNvSpPr/>
          <p:nvPr/>
        </p:nvSpPr>
        <p:spPr>
          <a:xfrm>
            <a:off x="337072" y="3468958"/>
            <a:ext cx="11524370" cy="4154984"/>
          </a:xfrm>
          <a:prstGeom prst="rect">
            <a:avLst/>
          </a:prstGeom>
        </p:spPr>
        <p:txBody>
          <a:bodyPr wrap="square">
            <a:spAutoFit/>
          </a:bodyPr>
          <a:lstStyle/>
          <a:p>
            <a:r>
              <a:rPr lang="vi-VN" sz="2400" b="1" dirty="0" smtClean="0">
                <a:solidFill>
                  <a:srgbClr val="000000"/>
                </a:solidFill>
                <a:latin typeface="OpenSans"/>
              </a:rPr>
              <a:t>ĐA</a:t>
            </a:r>
            <a:r>
              <a:rPr lang="vi-VN" sz="2400" b="1" i="0" dirty="0" smtClean="0">
                <a:solidFill>
                  <a:srgbClr val="000000"/>
                </a:solidFill>
                <a:effectLst/>
                <a:latin typeface="OpenSans"/>
              </a:rPr>
              <a:t> : Một số tính chất hóa học của nước:</a:t>
            </a:r>
            <a:r>
              <a:rPr lang="vi-VN" sz="2400" b="0" i="0" dirty="0" smtClean="0">
                <a:solidFill>
                  <a:srgbClr val="000000"/>
                </a:solidFill>
                <a:effectLst/>
                <a:latin typeface="OpenSans"/>
              </a:rPr>
              <a:t> </a:t>
            </a:r>
          </a:p>
          <a:p>
            <a:r>
              <a:rPr lang="vi-VN" sz="2400" b="0" i="0" dirty="0" smtClean="0">
                <a:solidFill>
                  <a:srgbClr val="000000"/>
                </a:solidFill>
                <a:effectLst/>
                <a:latin typeface="OpenSans"/>
              </a:rPr>
              <a:t>  + Nước là chất lỏng, không màu, không mùi, không vị.</a:t>
            </a:r>
          </a:p>
          <a:p>
            <a:r>
              <a:rPr lang="vi-VN" sz="2400" b="0" i="0" dirty="0" smtClean="0">
                <a:solidFill>
                  <a:srgbClr val="000000"/>
                </a:solidFill>
                <a:effectLst/>
                <a:latin typeface="OpenSans"/>
              </a:rPr>
              <a:t>  + Nước sôi ở 100 độ C và hóa rắn ở 0 độ C.</a:t>
            </a:r>
          </a:p>
          <a:p>
            <a:r>
              <a:rPr lang="vi-VN" sz="2400" b="0" i="0" dirty="0" smtClean="0">
                <a:solidFill>
                  <a:srgbClr val="000000"/>
                </a:solidFill>
                <a:effectLst/>
                <a:latin typeface="OpenSans"/>
              </a:rPr>
              <a:t>  + Nước có thể hòa tan được nhiều chất rắn (như muối, đường…); chất lỏng (như rượu; </a:t>
            </a:r>
            <a:r>
              <a:rPr lang="vi-VN" sz="2400" b="0" i="0" dirty="0" err="1" smtClean="0">
                <a:solidFill>
                  <a:srgbClr val="000000"/>
                </a:solidFill>
                <a:effectLst/>
                <a:latin typeface="OpenSans"/>
              </a:rPr>
              <a:t>axit</a:t>
            </a:r>
            <a:r>
              <a:rPr lang="vi-VN" sz="2400" b="0" i="0" dirty="0" smtClean="0">
                <a:solidFill>
                  <a:srgbClr val="000000"/>
                </a:solidFill>
                <a:effectLst/>
                <a:latin typeface="OpenSans"/>
              </a:rPr>
              <a:t> …); chất khí (như </a:t>
            </a:r>
            <a:r>
              <a:rPr lang="vi-VN" sz="2400" b="0" i="0" dirty="0" err="1" smtClean="0">
                <a:solidFill>
                  <a:srgbClr val="000000"/>
                </a:solidFill>
                <a:effectLst/>
                <a:latin typeface="OpenSans"/>
              </a:rPr>
              <a:t>Chlorine</a:t>
            </a:r>
            <a:r>
              <a:rPr lang="vi-VN" sz="2400" b="0" i="0" dirty="0" smtClean="0">
                <a:solidFill>
                  <a:srgbClr val="000000"/>
                </a:solidFill>
                <a:effectLst/>
                <a:latin typeface="OpenSans"/>
              </a:rPr>
              <a:t> (</a:t>
            </a:r>
            <a:r>
              <a:rPr lang="vi-VN" sz="2400" b="0" i="0" dirty="0" err="1" smtClean="0">
                <a:solidFill>
                  <a:srgbClr val="000000"/>
                </a:solidFill>
                <a:effectLst/>
                <a:latin typeface="OpenSans"/>
              </a:rPr>
              <a:t>clo</a:t>
            </a:r>
            <a:r>
              <a:rPr lang="vi-VN" sz="2400" b="0" i="0" dirty="0" smtClean="0">
                <a:solidFill>
                  <a:srgbClr val="000000"/>
                </a:solidFill>
                <a:effectLst/>
                <a:latin typeface="OpenSans"/>
              </a:rPr>
              <a:t>)…).</a:t>
            </a:r>
          </a:p>
          <a:p>
            <a:r>
              <a:rPr lang="vi-VN" sz="2400" b="0" i="0" dirty="0" smtClean="0">
                <a:solidFill>
                  <a:srgbClr val="000000"/>
                </a:solidFill>
                <a:effectLst/>
                <a:latin typeface="OpenSans"/>
              </a:rPr>
              <a:t>- Ví dụ:</a:t>
            </a:r>
          </a:p>
          <a:p>
            <a:r>
              <a:rPr lang="vi-VN" sz="2400" b="0" i="0" dirty="0" smtClean="0">
                <a:solidFill>
                  <a:srgbClr val="000000"/>
                </a:solidFill>
                <a:effectLst/>
                <a:latin typeface="OpenSans"/>
              </a:rPr>
              <a:t>  + Bằng cách ngửi mùi có thể phân biệt được nước và cồn.</a:t>
            </a:r>
          </a:p>
          <a:p>
            <a:r>
              <a:rPr lang="vi-VN" sz="2400" b="0" i="0" dirty="0" smtClean="0">
                <a:solidFill>
                  <a:srgbClr val="000000"/>
                </a:solidFill>
                <a:effectLst/>
                <a:latin typeface="OpenSans"/>
              </a:rPr>
              <a:t>  + Bằng cách nếm có thể phân biệt được cốc đựng nước lọc và cốc đựng nước đường.</a:t>
            </a:r>
          </a:p>
          <a:p>
            <a:r>
              <a:rPr lang="vi-VN" sz="2400" b="0" i="0" dirty="0" smtClean="0">
                <a:solidFill>
                  <a:srgbClr val="000000"/>
                </a:solidFill>
                <a:effectLst/>
                <a:latin typeface="OpenSans"/>
              </a:rPr>
              <a:t/>
            </a:r>
            <a:br>
              <a:rPr lang="vi-VN" sz="2400" b="0" i="0" dirty="0" smtClean="0">
                <a:solidFill>
                  <a:srgbClr val="000000"/>
                </a:solidFill>
                <a:effectLst/>
                <a:latin typeface="OpenSans"/>
              </a:rPr>
            </a:br>
            <a:endParaRPr lang="vi-VN" sz="2400" dirty="0"/>
          </a:p>
        </p:txBody>
      </p:sp>
    </p:spTree>
    <p:extLst>
      <p:ext uri="{BB962C8B-B14F-4D97-AF65-F5344CB8AC3E}">
        <p14:creationId xmlns:p14="http://schemas.microsoft.com/office/powerpoint/2010/main" val="235258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circle(in)">
                                      <p:cBhvr>
                                        <p:cTn id="25" dur="2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circle(in)">
                                      <p:cBhvr>
                                        <p:cTn id="3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5458" y="283335"/>
            <a:ext cx="11127347" cy="1200329"/>
          </a:xfrm>
          <a:prstGeom prst="rect">
            <a:avLst/>
          </a:prstGeom>
        </p:spPr>
        <p:txBody>
          <a:bodyPr wrap="square">
            <a:spAutoFit/>
          </a:bodyPr>
          <a:lstStyle/>
          <a:p>
            <a:r>
              <a:rPr lang="vi-VN" sz="2400" b="1" i="0" dirty="0" smtClean="0">
                <a:solidFill>
                  <a:srgbClr val="000000"/>
                </a:solidFill>
                <a:effectLst/>
                <a:latin typeface="OpenSans"/>
              </a:rPr>
              <a:t>Câu 2: Nêu một số tính chất vật lí của chất có trong mỗi vật thể ở hình 6.1</a:t>
            </a:r>
            <a:br>
              <a:rPr lang="vi-VN" sz="2400" b="1" i="0" dirty="0" smtClean="0">
                <a:solidFill>
                  <a:srgbClr val="000000"/>
                </a:solidFill>
                <a:effectLst/>
                <a:latin typeface="OpenSans"/>
              </a:rPr>
            </a:br>
            <a:r>
              <a:rPr lang="vi-VN" sz="2400" b="1" i="0" dirty="0" smtClean="0">
                <a:solidFill>
                  <a:srgbClr val="000000"/>
                </a:solidFill>
                <a:effectLst/>
                <a:latin typeface="OpenSans"/>
              </a:rPr>
              <a:t/>
            </a:r>
            <a:br>
              <a:rPr lang="vi-VN" sz="2400" b="1" i="0" dirty="0" smtClean="0">
                <a:solidFill>
                  <a:srgbClr val="000000"/>
                </a:solidFill>
                <a:effectLst/>
                <a:latin typeface="OpenSans"/>
              </a:rPr>
            </a:br>
            <a:endParaRPr lang="vi-VN" sz="24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8040" y="1198683"/>
            <a:ext cx="8474298" cy="5553468"/>
          </a:xfrm>
          <a:prstGeom prst="rect">
            <a:avLst/>
          </a:prstGeom>
        </p:spPr>
      </p:pic>
    </p:spTree>
    <p:extLst>
      <p:ext uri="{BB962C8B-B14F-4D97-AF65-F5344CB8AC3E}">
        <p14:creationId xmlns:p14="http://schemas.microsoft.com/office/powerpoint/2010/main" val="16208001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52" y="935227"/>
            <a:ext cx="5782613" cy="4154984"/>
          </a:xfrm>
          <a:prstGeom prst="rect">
            <a:avLst/>
          </a:prstGeom>
        </p:spPr>
        <p:txBody>
          <a:bodyPr wrap="square">
            <a:spAutoFit/>
          </a:bodyPr>
          <a:lstStyle/>
          <a:p>
            <a:r>
              <a:rPr lang="vi-VN" sz="2400" b="1" i="0" dirty="0" smtClean="0">
                <a:solidFill>
                  <a:srgbClr val="000000"/>
                </a:solidFill>
                <a:effectLst/>
                <a:latin typeface="OpenSans"/>
              </a:rPr>
              <a:t>Lời giải </a:t>
            </a:r>
          </a:p>
          <a:p>
            <a:r>
              <a:rPr lang="vi-VN" sz="2400" b="0" i="0" dirty="0" smtClean="0">
                <a:solidFill>
                  <a:srgbClr val="000000"/>
                </a:solidFill>
                <a:effectLst/>
                <a:latin typeface="OpenSans"/>
              </a:rPr>
              <a:t>a) </a:t>
            </a:r>
            <a:r>
              <a:rPr lang="vi-VN" sz="2400" b="1" i="0" dirty="0" smtClean="0">
                <a:solidFill>
                  <a:srgbClr val="000000"/>
                </a:solidFill>
                <a:effectLst/>
                <a:latin typeface="OpenSans"/>
              </a:rPr>
              <a:t>Dây đồng</a:t>
            </a:r>
            <a:r>
              <a:rPr lang="vi-VN" sz="2400" b="0" i="0" dirty="0" smtClean="0">
                <a:solidFill>
                  <a:srgbClr val="000000"/>
                </a:solidFill>
                <a:effectLst/>
                <a:latin typeface="OpenSans"/>
              </a:rPr>
              <a:t>: </a:t>
            </a:r>
            <a:r>
              <a:rPr lang="vi-VN" sz="2400" b="0" i="1" dirty="0" smtClean="0">
                <a:solidFill>
                  <a:srgbClr val="000000"/>
                </a:solidFill>
                <a:effectLst/>
                <a:latin typeface="OpenSans"/>
              </a:rPr>
              <a:t>thể rắn, màu đỏ, có ánh kim, dẻo, dẫn điện, dẫn nhiệt tốt.</a:t>
            </a:r>
          </a:p>
          <a:p>
            <a:r>
              <a:rPr lang="vi-VN" sz="2400" b="0" i="0" dirty="0" smtClean="0">
                <a:solidFill>
                  <a:srgbClr val="000000"/>
                </a:solidFill>
                <a:effectLst/>
                <a:latin typeface="OpenSans"/>
              </a:rPr>
              <a:t>b) </a:t>
            </a:r>
            <a:r>
              <a:rPr lang="vi-VN" sz="2400" b="1" i="0" dirty="0" smtClean="0">
                <a:solidFill>
                  <a:srgbClr val="000000"/>
                </a:solidFill>
                <a:effectLst/>
                <a:latin typeface="OpenSans"/>
              </a:rPr>
              <a:t>Kim cương</a:t>
            </a:r>
            <a:r>
              <a:rPr lang="vi-VN" sz="2400" b="0" i="0" dirty="0" smtClean="0">
                <a:solidFill>
                  <a:srgbClr val="000000"/>
                </a:solidFill>
                <a:effectLst/>
                <a:latin typeface="OpenSans"/>
              </a:rPr>
              <a:t>: </a:t>
            </a:r>
            <a:r>
              <a:rPr lang="vi-VN" sz="2400" b="0" i="1" dirty="0" smtClean="0">
                <a:solidFill>
                  <a:srgbClr val="000000"/>
                </a:solidFill>
                <a:effectLst/>
                <a:latin typeface="OpenSans"/>
              </a:rPr>
              <a:t>thể rắn, trong suốt, cứng, sáng lấp lánh.</a:t>
            </a:r>
          </a:p>
          <a:p>
            <a:r>
              <a:rPr lang="vi-VN" sz="2400" b="0" i="0" dirty="0" smtClean="0">
                <a:solidFill>
                  <a:srgbClr val="000000"/>
                </a:solidFill>
                <a:effectLst/>
                <a:latin typeface="OpenSans"/>
              </a:rPr>
              <a:t>c) </a:t>
            </a:r>
            <a:r>
              <a:rPr lang="vi-VN" sz="2400" b="1" i="0" dirty="0" smtClean="0">
                <a:solidFill>
                  <a:srgbClr val="000000"/>
                </a:solidFill>
                <a:effectLst/>
                <a:latin typeface="OpenSans"/>
              </a:rPr>
              <a:t>Đường</a:t>
            </a:r>
            <a:r>
              <a:rPr lang="vi-VN" sz="2400" b="0" i="0" dirty="0" smtClean="0">
                <a:solidFill>
                  <a:srgbClr val="000000"/>
                </a:solidFill>
                <a:effectLst/>
                <a:latin typeface="OpenSans"/>
              </a:rPr>
              <a:t>: </a:t>
            </a:r>
            <a:r>
              <a:rPr lang="vi-VN" sz="2400" b="0" i="1" dirty="0" smtClean="0">
                <a:solidFill>
                  <a:srgbClr val="000000"/>
                </a:solidFill>
                <a:effectLst/>
                <a:latin typeface="OpenSans"/>
              </a:rPr>
              <a:t>thể rắn, cứng, có vị ngọt, dễ tan trong nước.</a:t>
            </a:r>
          </a:p>
          <a:p>
            <a:r>
              <a:rPr lang="vi-VN" sz="2400" b="0" i="0" dirty="0" smtClean="0">
                <a:solidFill>
                  <a:srgbClr val="000000"/>
                </a:solidFill>
                <a:effectLst/>
                <a:latin typeface="OpenSans"/>
              </a:rPr>
              <a:t>d) </a:t>
            </a:r>
            <a:r>
              <a:rPr lang="vi-VN" sz="2400" b="1" i="0" dirty="0" smtClean="0">
                <a:solidFill>
                  <a:srgbClr val="000000"/>
                </a:solidFill>
                <a:effectLst/>
                <a:latin typeface="OpenSans"/>
              </a:rPr>
              <a:t>Dầu ô liu: </a:t>
            </a:r>
            <a:r>
              <a:rPr lang="vi-VN" sz="2400" b="0" i="1" dirty="0" smtClean="0">
                <a:solidFill>
                  <a:srgbClr val="000000"/>
                </a:solidFill>
                <a:effectLst/>
                <a:latin typeface="OpenSans"/>
              </a:rPr>
              <a:t>thể lỏng, kh</a:t>
            </a:r>
            <a:r>
              <a:rPr lang="vi-VN" sz="2400" b="0" i="0" dirty="0" smtClean="0">
                <a:solidFill>
                  <a:srgbClr val="000000"/>
                </a:solidFill>
                <a:effectLst/>
                <a:latin typeface="OpenSans"/>
              </a:rPr>
              <a:t>ông tan trong nước, nhẹ hơn nước.</a:t>
            </a:r>
          </a:p>
          <a:p>
            <a:r>
              <a:rPr lang="vi-VN" sz="2400" b="0" i="0" dirty="0" smtClean="0">
                <a:solidFill>
                  <a:srgbClr val="000000"/>
                </a:solidFill>
                <a:effectLst/>
                <a:latin typeface="OpenSans"/>
              </a:rPr>
              <a:t/>
            </a:r>
            <a:br>
              <a:rPr lang="vi-VN" sz="2400" b="0" i="0" dirty="0" smtClean="0">
                <a:solidFill>
                  <a:srgbClr val="000000"/>
                </a:solidFill>
                <a:effectLst/>
                <a:latin typeface="OpenSans"/>
              </a:rPr>
            </a:br>
            <a:endParaRPr lang="vi-VN"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0342" y="940159"/>
            <a:ext cx="5821252" cy="4924556"/>
          </a:xfrm>
          <a:prstGeom prst="rect">
            <a:avLst/>
          </a:prstGeom>
        </p:spPr>
      </p:pic>
    </p:spTree>
    <p:extLst>
      <p:ext uri="{BB962C8B-B14F-4D97-AF65-F5344CB8AC3E}">
        <p14:creationId xmlns:p14="http://schemas.microsoft.com/office/powerpoint/2010/main" val="156170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0911" y="567371"/>
            <a:ext cx="10277341" cy="1200329"/>
          </a:xfrm>
          <a:prstGeom prst="rect">
            <a:avLst/>
          </a:prstGeom>
        </p:spPr>
        <p:txBody>
          <a:bodyPr wrap="square">
            <a:spAutoFit/>
          </a:bodyPr>
          <a:lstStyle/>
          <a:p>
            <a:r>
              <a:rPr lang="vi-VN" sz="2400" b="1" i="0" dirty="0" smtClean="0">
                <a:solidFill>
                  <a:srgbClr val="000000"/>
                </a:solidFill>
                <a:effectLst/>
                <a:latin typeface="OpenSans"/>
              </a:rPr>
              <a:t>Câu 3:  Hãy kể thêm một số tính chất vật lí khác của chất mà em biết.</a:t>
            </a:r>
            <a:br>
              <a:rPr lang="vi-VN" sz="2400" b="1" i="0" dirty="0" smtClean="0">
                <a:solidFill>
                  <a:srgbClr val="000000"/>
                </a:solidFill>
                <a:effectLst/>
                <a:latin typeface="OpenSans"/>
              </a:rPr>
            </a:br>
            <a:r>
              <a:rPr lang="vi-VN" sz="2400" b="1" i="0" dirty="0" smtClean="0">
                <a:solidFill>
                  <a:srgbClr val="000000"/>
                </a:solidFill>
                <a:effectLst/>
                <a:latin typeface="OpenSans"/>
              </a:rPr>
              <a:t/>
            </a:r>
            <a:br>
              <a:rPr lang="vi-VN" sz="2400" b="1" i="0" dirty="0" smtClean="0">
                <a:solidFill>
                  <a:srgbClr val="000000"/>
                </a:solidFill>
                <a:effectLst/>
                <a:latin typeface="OpenSans"/>
              </a:rPr>
            </a:br>
            <a:endParaRPr lang="vi-VN" sz="2400" b="1" dirty="0"/>
          </a:p>
        </p:txBody>
      </p:sp>
      <p:sp>
        <p:nvSpPr>
          <p:cNvPr id="5" name="Rectangle 4"/>
          <p:cNvSpPr/>
          <p:nvPr/>
        </p:nvSpPr>
        <p:spPr>
          <a:xfrm>
            <a:off x="785612" y="1571224"/>
            <a:ext cx="9659154" cy="3108543"/>
          </a:xfrm>
          <a:prstGeom prst="rect">
            <a:avLst/>
          </a:prstGeom>
        </p:spPr>
        <p:txBody>
          <a:bodyPr wrap="square">
            <a:spAutoFit/>
          </a:bodyPr>
          <a:lstStyle/>
          <a:p>
            <a:r>
              <a:rPr lang="vi-VN" sz="2800" b="1" i="0" dirty="0" smtClean="0">
                <a:solidFill>
                  <a:srgbClr val="000000"/>
                </a:solidFill>
                <a:effectLst/>
                <a:latin typeface="OpenSans"/>
              </a:rPr>
              <a:t>Lời giải :</a:t>
            </a:r>
            <a:endParaRPr lang="vi-VN" sz="2800" b="0" i="0" dirty="0" smtClean="0">
              <a:solidFill>
                <a:srgbClr val="000000"/>
              </a:solidFill>
              <a:effectLst/>
              <a:latin typeface="OpenSans"/>
            </a:endParaRPr>
          </a:p>
          <a:p>
            <a:r>
              <a:rPr lang="vi-VN" sz="2800" b="0" i="0" dirty="0" smtClean="0">
                <a:solidFill>
                  <a:srgbClr val="000000"/>
                </a:solidFill>
                <a:effectLst/>
                <a:latin typeface="OpenSans"/>
              </a:rPr>
              <a:t>Một số tính chất vật lí khác của chất mà em biết: khối lượng riêng, nhiệt độ nóng chảy, nhiệt độ đông đặc, tính ánh kim …</a:t>
            </a:r>
          </a:p>
          <a:p>
            <a:r>
              <a:rPr lang="vi-VN" sz="2800" b="0" i="0" dirty="0" smtClean="0">
                <a:solidFill>
                  <a:srgbClr val="000000"/>
                </a:solidFill>
                <a:effectLst/>
                <a:latin typeface="OpenSans"/>
              </a:rPr>
              <a:t/>
            </a:r>
            <a:br>
              <a:rPr lang="vi-VN" sz="2800" b="0" i="0" dirty="0" smtClean="0">
                <a:solidFill>
                  <a:srgbClr val="000000"/>
                </a:solidFill>
                <a:effectLst/>
                <a:latin typeface="OpenSans"/>
              </a:rPr>
            </a:br>
            <a:r>
              <a:rPr lang="vi-VN" sz="2800" b="0" i="0" dirty="0" smtClean="0">
                <a:solidFill>
                  <a:srgbClr val="000000"/>
                </a:solidFill>
                <a:effectLst/>
                <a:latin typeface="OpenSans"/>
              </a:rPr>
              <a:t/>
            </a:r>
            <a:br>
              <a:rPr lang="vi-VN" sz="2800" b="0" i="0" dirty="0" smtClean="0">
                <a:solidFill>
                  <a:srgbClr val="000000"/>
                </a:solidFill>
                <a:effectLst/>
                <a:latin typeface="OpenSans"/>
              </a:rPr>
            </a:br>
            <a:endParaRPr lang="vi-VN" sz="2800" dirty="0"/>
          </a:p>
        </p:txBody>
      </p:sp>
    </p:spTree>
    <p:extLst>
      <p:ext uri="{BB962C8B-B14F-4D97-AF65-F5344CB8AC3E}">
        <p14:creationId xmlns:p14="http://schemas.microsoft.com/office/powerpoint/2010/main" val="398120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6670" y="326961"/>
            <a:ext cx="10496282" cy="1692771"/>
          </a:xfrm>
          <a:prstGeom prst="rect">
            <a:avLst/>
          </a:prstGeom>
        </p:spPr>
        <p:txBody>
          <a:bodyPr wrap="square">
            <a:spAutoFit/>
          </a:bodyPr>
          <a:lstStyle/>
          <a:p>
            <a:r>
              <a:rPr lang="vi-VN" sz="3200" b="1" dirty="0" smtClean="0">
                <a:solidFill>
                  <a:srgbClr val="000000"/>
                </a:solidFill>
                <a:latin typeface="OpenSans"/>
              </a:rPr>
              <a:t>Câu 4: </a:t>
            </a:r>
            <a:r>
              <a:rPr lang="vi-VN" sz="2400" b="0" i="0" dirty="0" smtClean="0">
                <a:solidFill>
                  <a:srgbClr val="000000"/>
                </a:solidFill>
                <a:effectLst/>
                <a:latin typeface="OpenSans"/>
              </a:rPr>
              <a:t>. Vì sao các dụng cụ nấu ăn như nồi, xoong, chảo… thường làm bằng </a:t>
            </a:r>
            <a:r>
              <a:rPr lang="vi-VN" sz="2400" b="0" i="0" dirty="0" err="1" smtClean="0">
                <a:solidFill>
                  <a:srgbClr val="000000"/>
                </a:solidFill>
                <a:effectLst/>
                <a:latin typeface="OpenSans"/>
              </a:rPr>
              <a:t>inox</a:t>
            </a:r>
            <a:r>
              <a:rPr lang="vi-VN" sz="2400" b="0" i="0" dirty="0" smtClean="0">
                <a:solidFill>
                  <a:srgbClr val="000000"/>
                </a:solidFill>
                <a:effectLst/>
                <a:latin typeface="OpenSans"/>
              </a:rPr>
              <a:t> có thành phần chính là sắt; nhưng phần tay cầm của chúng lại làm bằng gỗ hoặc nhựa?</a:t>
            </a:r>
            <a:br>
              <a:rPr lang="vi-VN" sz="2400" b="0" i="0" dirty="0" smtClean="0">
                <a:solidFill>
                  <a:srgbClr val="000000"/>
                </a:solidFill>
                <a:effectLst/>
                <a:latin typeface="OpenSans"/>
              </a:rPr>
            </a:br>
            <a:endParaRPr lang="vi-VN" sz="2400" dirty="0"/>
          </a:p>
        </p:txBody>
      </p:sp>
      <p:sp>
        <p:nvSpPr>
          <p:cNvPr id="5" name="Rectangle 4"/>
          <p:cNvSpPr/>
          <p:nvPr/>
        </p:nvSpPr>
        <p:spPr>
          <a:xfrm>
            <a:off x="665409" y="2518961"/>
            <a:ext cx="10281633" cy="3046988"/>
          </a:xfrm>
          <a:prstGeom prst="rect">
            <a:avLst/>
          </a:prstGeom>
        </p:spPr>
        <p:txBody>
          <a:bodyPr wrap="square">
            <a:spAutoFit/>
          </a:bodyPr>
          <a:lstStyle/>
          <a:p>
            <a:r>
              <a:rPr lang="vi-VN" sz="2400" b="1" i="0" dirty="0" smtClean="0">
                <a:solidFill>
                  <a:srgbClr val="000000"/>
                </a:solidFill>
                <a:effectLst/>
                <a:latin typeface="OpenSans"/>
              </a:rPr>
              <a:t>Lời giải </a:t>
            </a:r>
            <a:endParaRPr lang="vi-VN" sz="2400" b="0" i="0" dirty="0" smtClean="0">
              <a:solidFill>
                <a:srgbClr val="000000"/>
              </a:solidFill>
              <a:effectLst/>
              <a:latin typeface="OpenSans"/>
            </a:endParaRPr>
          </a:p>
          <a:p>
            <a:r>
              <a:rPr lang="vi-VN" sz="2400" b="0" i="0" dirty="0" smtClean="0">
                <a:solidFill>
                  <a:srgbClr val="000000"/>
                </a:solidFill>
                <a:effectLst/>
                <a:latin typeface="OpenSans"/>
              </a:rPr>
              <a:t>Dụng cụ nấu ăn như nồi, xoong, chảo… thường làm bằng </a:t>
            </a:r>
            <a:r>
              <a:rPr lang="vi-VN" sz="2400" b="0" i="0" dirty="0" err="1" smtClean="0">
                <a:solidFill>
                  <a:srgbClr val="000000"/>
                </a:solidFill>
                <a:effectLst/>
                <a:latin typeface="OpenSans"/>
              </a:rPr>
              <a:t>inox</a:t>
            </a:r>
            <a:r>
              <a:rPr lang="vi-VN" sz="2400" b="0" i="0" dirty="0" smtClean="0">
                <a:solidFill>
                  <a:srgbClr val="000000"/>
                </a:solidFill>
                <a:effectLst/>
                <a:latin typeface="OpenSans"/>
              </a:rPr>
              <a:t> có thành phần chính là sắt vì kim loại dẫn điện, dẫn nhiệt tốt giúp thức ăn mau chín nhưng cũng rất dễ bị bỏng tay vì vậy phần tay cầm của chúng thường làm bằng gỗ, nhựa (những chất dẫn nhiệt kém hơn)</a:t>
            </a:r>
          </a:p>
          <a:p>
            <a:r>
              <a:rPr lang="vi-VN" sz="2400" b="0" i="0" dirty="0" smtClean="0">
                <a:solidFill>
                  <a:srgbClr val="000000"/>
                </a:solidFill>
                <a:effectLst/>
                <a:latin typeface="OpenSans"/>
              </a:rPr>
              <a:t/>
            </a:r>
            <a:br>
              <a:rPr lang="vi-VN" sz="2400" b="0" i="0" dirty="0" smtClean="0">
                <a:solidFill>
                  <a:srgbClr val="000000"/>
                </a:solidFill>
                <a:effectLst/>
                <a:latin typeface="OpenSans"/>
              </a:rPr>
            </a:br>
            <a:r>
              <a:rPr lang="vi-VN" sz="2400" b="0" i="0" dirty="0" smtClean="0">
                <a:solidFill>
                  <a:srgbClr val="000000"/>
                </a:solidFill>
                <a:effectLst/>
                <a:latin typeface="OpenSans"/>
              </a:rPr>
              <a:t/>
            </a:r>
            <a:br>
              <a:rPr lang="vi-VN" sz="2400" b="0" i="0" dirty="0" smtClean="0">
                <a:solidFill>
                  <a:srgbClr val="000000"/>
                </a:solidFill>
                <a:effectLst/>
                <a:latin typeface="OpenSans"/>
              </a:rPr>
            </a:br>
            <a:endParaRPr lang="vi-VN" sz="2400" dirty="0"/>
          </a:p>
        </p:txBody>
      </p:sp>
    </p:spTree>
    <p:extLst>
      <p:ext uri="{BB962C8B-B14F-4D97-AF65-F5344CB8AC3E}">
        <p14:creationId xmlns:p14="http://schemas.microsoft.com/office/powerpoint/2010/main" val="1627124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476518"/>
            <a:ext cx="4559121" cy="2308324"/>
          </a:xfrm>
          <a:prstGeom prst="rect">
            <a:avLst/>
          </a:prstGeom>
        </p:spPr>
        <p:txBody>
          <a:bodyPr wrap="square">
            <a:spAutoFit/>
          </a:bodyPr>
          <a:lstStyle/>
          <a:p>
            <a:r>
              <a:rPr lang="vi-VN" sz="2400" b="1" i="0" dirty="0" smtClean="0">
                <a:solidFill>
                  <a:srgbClr val="000000"/>
                </a:solidFill>
                <a:effectLst/>
                <a:latin typeface="OpenSans"/>
              </a:rPr>
              <a:t>Câu 5:  </a:t>
            </a:r>
            <a:r>
              <a:rPr lang="vi-VN" sz="2400" b="0" i="0" dirty="0" smtClean="0">
                <a:solidFill>
                  <a:srgbClr val="000000"/>
                </a:solidFill>
                <a:effectLst/>
                <a:latin typeface="OpenSans"/>
              </a:rPr>
              <a:t>Những đồ vật bằng sắt (khóa cửa, dây xích…) khi được bôi dầu mỡ sẽ không bị gỉ? Vì sao?</a:t>
            </a:r>
            <a:br>
              <a:rPr lang="vi-VN" sz="2400" b="0" i="0" dirty="0" smtClean="0">
                <a:solidFill>
                  <a:srgbClr val="000000"/>
                </a:solidFill>
                <a:effectLst/>
                <a:latin typeface="OpenSans"/>
              </a:rPr>
            </a:br>
            <a:r>
              <a:rPr lang="vi-VN" sz="2400" b="0" i="0" dirty="0" smtClean="0">
                <a:solidFill>
                  <a:srgbClr val="000000"/>
                </a:solidFill>
                <a:effectLst/>
                <a:latin typeface="OpenSans"/>
              </a:rPr>
              <a:t/>
            </a:r>
            <a:br>
              <a:rPr lang="vi-VN" sz="2400" b="0" i="0" dirty="0" smtClean="0">
                <a:solidFill>
                  <a:srgbClr val="000000"/>
                </a:solidFill>
                <a:effectLst/>
                <a:latin typeface="OpenSans"/>
              </a:rPr>
            </a:br>
            <a:endParaRPr lang="vi-VN" sz="2400" dirty="0"/>
          </a:p>
        </p:txBody>
      </p:sp>
      <p:sp>
        <p:nvSpPr>
          <p:cNvPr id="5" name="Rectangle 4"/>
          <p:cNvSpPr/>
          <p:nvPr/>
        </p:nvSpPr>
        <p:spPr>
          <a:xfrm>
            <a:off x="3048000" y="2640170"/>
            <a:ext cx="8452834" cy="3416320"/>
          </a:xfrm>
          <a:prstGeom prst="rect">
            <a:avLst/>
          </a:prstGeom>
        </p:spPr>
        <p:txBody>
          <a:bodyPr wrap="square">
            <a:spAutoFit/>
          </a:bodyPr>
          <a:lstStyle/>
          <a:p>
            <a:r>
              <a:rPr lang="vi-VN" sz="2400" b="1" i="0" dirty="0" smtClean="0">
                <a:solidFill>
                  <a:srgbClr val="000000"/>
                </a:solidFill>
                <a:effectLst/>
                <a:latin typeface="OpenSans"/>
              </a:rPr>
              <a:t>Lời giải :</a:t>
            </a:r>
            <a:endParaRPr lang="vi-VN" sz="2400" b="0" i="0" dirty="0" smtClean="0">
              <a:solidFill>
                <a:srgbClr val="000000"/>
              </a:solidFill>
              <a:effectLst/>
              <a:latin typeface="OpenSans"/>
            </a:endParaRPr>
          </a:p>
          <a:p>
            <a:r>
              <a:rPr lang="vi-VN" sz="2400" b="0" i="0" dirty="0" smtClean="0">
                <a:solidFill>
                  <a:srgbClr val="000000"/>
                </a:solidFill>
                <a:effectLst/>
                <a:latin typeface="OpenSans"/>
              </a:rPr>
              <a:t>- Các đồ vật bằng sắt có thể bị gỉ do tiếp xúc với </a:t>
            </a:r>
            <a:r>
              <a:rPr lang="vi-VN" sz="2400" b="0" i="0" dirty="0" err="1" smtClean="0">
                <a:solidFill>
                  <a:srgbClr val="000000"/>
                </a:solidFill>
                <a:effectLst/>
                <a:latin typeface="OpenSans"/>
              </a:rPr>
              <a:t>oxygen</a:t>
            </a:r>
            <a:r>
              <a:rPr lang="vi-VN" sz="2400" b="0" i="0" dirty="0" smtClean="0">
                <a:solidFill>
                  <a:srgbClr val="000000"/>
                </a:solidFill>
                <a:effectLst/>
                <a:latin typeface="OpenSans"/>
              </a:rPr>
              <a:t> và hơi nước có trong không khí. </a:t>
            </a:r>
          </a:p>
          <a:p>
            <a:r>
              <a:rPr lang="vi-VN" sz="2400" b="0" i="0" dirty="0" smtClean="0">
                <a:solidFill>
                  <a:srgbClr val="000000"/>
                </a:solidFill>
                <a:effectLst/>
                <a:latin typeface="OpenSans"/>
              </a:rPr>
              <a:t>- Việc bôi dầu, mỡ, … trên bề mặt các dụng cụ bằng sắt là ngăn cách không cho sắt tiếp xúc với </a:t>
            </a:r>
            <a:r>
              <a:rPr lang="vi-VN" sz="2400" b="0" i="0" dirty="0" err="1" smtClean="0">
                <a:solidFill>
                  <a:srgbClr val="000000"/>
                </a:solidFill>
                <a:effectLst/>
                <a:latin typeface="OpenSans"/>
              </a:rPr>
              <a:t>oxygen</a:t>
            </a:r>
            <a:r>
              <a:rPr lang="vi-VN" sz="2400" b="0" i="0" dirty="0" smtClean="0">
                <a:solidFill>
                  <a:srgbClr val="000000"/>
                </a:solidFill>
                <a:effectLst/>
                <a:latin typeface="OpenSans"/>
              </a:rPr>
              <a:t> và hơi nước có không khí nên sắt không bị gỉ.</a:t>
            </a:r>
          </a:p>
          <a:p>
            <a:r>
              <a:rPr lang="vi-VN" sz="2400" b="0" i="0" dirty="0" smtClean="0">
                <a:solidFill>
                  <a:srgbClr val="000000"/>
                </a:solidFill>
                <a:effectLst/>
                <a:latin typeface="OpenSans"/>
              </a:rPr>
              <a:t/>
            </a:r>
            <a:br>
              <a:rPr lang="vi-VN" sz="2400" b="0" i="0" dirty="0" smtClean="0">
                <a:solidFill>
                  <a:srgbClr val="000000"/>
                </a:solidFill>
                <a:effectLst/>
                <a:latin typeface="OpenSans"/>
              </a:rPr>
            </a:br>
            <a:r>
              <a:rPr lang="vi-VN" sz="2400" b="0" i="0" dirty="0" smtClean="0">
                <a:solidFill>
                  <a:srgbClr val="000000"/>
                </a:solidFill>
                <a:effectLst/>
                <a:latin typeface="OpenSans"/>
              </a:rPr>
              <a:t/>
            </a:r>
            <a:br>
              <a:rPr lang="vi-VN" sz="2400" b="0" i="0" dirty="0" smtClean="0">
                <a:solidFill>
                  <a:srgbClr val="000000"/>
                </a:solidFill>
                <a:effectLst/>
                <a:latin typeface="OpenSans"/>
              </a:rPr>
            </a:br>
            <a:endParaRPr lang="vi-VN" sz="2400" dirty="0"/>
          </a:p>
        </p:txBody>
      </p:sp>
    </p:spTree>
    <p:extLst>
      <p:ext uri="{BB962C8B-B14F-4D97-AF65-F5344CB8AC3E}">
        <p14:creationId xmlns:p14="http://schemas.microsoft.com/office/powerpoint/2010/main" val="80973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mg.loigiaihay.com/picture/2021/0716/hinh-63-sgk-khtn-6-canh-dieu.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563" y="1696278"/>
            <a:ext cx="9458401" cy="50093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77078" y="424070"/>
            <a:ext cx="11158331" cy="830997"/>
          </a:xfrm>
          <a:prstGeom prst="rect">
            <a:avLst/>
          </a:prstGeom>
        </p:spPr>
        <p:txBody>
          <a:bodyPr wrap="square">
            <a:spAutoFit/>
          </a:bodyPr>
          <a:lstStyle/>
          <a:p>
            <a:pPr lvl="0" eaLnBrk="0" fontAlgn="base" hangingPunct="0">
              <a:spcBef>
                <a:spcPct val="0"/>
              </a:spcBef>
              <a:spcAft>
                <a:spcPct val="0"/>
              </a:spcAft>
            </a:pPr>
            <a:r>
              <a:rPr lang="vi-VN" altLang="vi-VN" sz="2400" b="1" dirty="0" smtClean="0">
                <a:solidFill>
                  <a:srgbClr val="000000"/>
                </a:solidFill>
                <a:latin typeface="OpenSans"/>
              </a:rPr>
              <a:t>Câu 6:</a:t>
            </a:r>
            <a:endParaRPr kumimoji="0" lang="vi-VN" altLang="vi-VN" sz="2400" b="0" i="0" u="none" strike="noStrike" cap="none" normalizeH="0" baseline="0" dirty="0" smtClean="0">
              <a:ln>
                <a:noFill/>
              </a:ln>
              <a:solidFill>
                <a:schemeClr val="tx1"/>
              </a:solidFill>
              <a:effectLst/>
            </a:endParaRPr>
          </a:p>
          <a:p>
            <a:pPr lvl="0" eaLnBrk="0" fontAlgn="base" hangingPunct="0">
              <a:spcBef>
                <a:spcPct val="0"/>
              </a:spcBef>
              <a:spcAft>
                <a:spcPct val="0"/>
              </a:spcAft>
            </a:pPr>
            <a:r>
              <a:rPr kumimoji="0" lang="vi-VN" altLang="vi-VN" sz="2400" b="0" i="0" u="none" strike="noStrike" cap="none" normalizeH="0" baseline="0" dirty="0" smtClean="0">
                <a:ln>
                  <a:noFill/>
                </a:ln>
                <a:solidFill>
                  <a:srgbClr val="000000"/>
                </a:solidFill>
                <a:effectLst/>
                <a:latin typeface="OpenSans"/>
              </a:rPr>
              <a:t>Trong hình 6.3, hình nào mô tả tính chất vật lí, hình nào mô tả tính chất hóa học?</a:t>
            </a:r>
            <a:endParaRPr kumimoji="0" lang="vi-VN" altLang="vi-VN"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73657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fade">
                                      <p:cBhvr>
                                        <p:cTn id="12" dur="1000"/>
                                        <p:tgtEl>
                                          <p:spTgt spid="2050"/>
                                        </p:tgtEl>
                                      </p:cBhvr>
                                    </p:animEffect>
                                    <p:anim calcmode="lin" valueType="num">
                                      <p:cBhvr>
                                        <p:cTn id="13" dur="1000" fill="hold"/>
                                        <p:tgtEl>
                                          <p:spTgt spid="2050"/>
                                        </p:tgtEl>
                                        <p:attrNameLst>
                                          <p:attrName>ppt_x</p:attrName>
                                        </p:attrNameLst>
                                      </p:cBhvr>
                                      <p:tavLst>
                                        <p:tav tm="0">
                                          <p:val>
                                            <p:strVal val="#ppt_x"/>
                                          </p:val>
                                        </p:tav>
                                        <p:tav tm="100000">
                                          <p:val>
                                            <p:strVal val="#ppt_x"/>
                                          </p:val>
                                        </p:tav>
                                      </p:tavLst>
                                    </p:anim>
                                    <p:anim calcmode="lin" valueType="num">
                                      <p:cBhvr>
                                        <p:cTn id="14"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558</Words>
  <Application>Microsoft Office PowerPoint</Application>
  <PresentationFormat>Widescreen</PresentationFormat>
  <Paragraphs>46</Paragraphs>
  <Slides>11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Calibri Light</vt:lpstr>
      <vt:lpstr>OpenSans</vt:lpstr>
      <vt:lpstr>Times New Roman</vt:lpstr>
      <vt:lpstr>Office Theme</vt:lpstr>
      <vt:lpstr>Flash 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MyPC</cp:lastModifiedBy>
  <cp:revision>15</cp:revision>
  <dcterms:created xsi:type="dcterms:W3CDTF">2021-10-07T15:06:36Z</dcterms:created>
  <dcterms:modified xsi:type="dcterms:W3CDTF">2021-10-07T17:05:27Z</dcterms:modified>
</cp:coreProperties>
</file>